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5" r:id="rId3"/>
    <p:sldId id="277" r:id="rId4"/>
    <p:sldId id="322" r:id="rId5"/>
    <p:sldId id="278" r:id="rId6"/>
    <p:sldId id="279" r:id="rId7"/>
    <p:sldId id="280" r:id="rId8"/>
    <p:sldId id="282" r:id="rId9"/>
    <p:sldId id="285" r:id="rId10"/>
    <p:sldId id="288" r:id="rId11"/>
    <p:sldId id="292" r:id="rId12"/>
    <p:sldId id="293" r:id="rId13"/>
    <p:sldId id="296" r:id="rId14"/>
    <p:sldId id="299" r:id="rId15"/>
    <p:sldId id="301" r:id="rId16"/>
    <p:sldId id="304" r:id="rId17"/>
    <p:sldId id="306" r:id="rId18"/>
    <p:sldId id="309" r:id="rId19"/>
    <p:sldId id="311" r:id="rId20"/>
    <p:sldId id="312" r:id="rId21"/>
    <p:sldId id="314" r:id="rId22"/>
    <p:sldId id="321" r:id="rId23"/>
    <p:sldId id="316" r:id="rId24"/>
    <p:sldId id="317" r:id="rId25"/>
    <p:sldId id="319" r:id="rId26"/>
  </p:sldIdLst>
  <p:sldSz cx="12192000" cy="6858000"/>
  <p:notesSz cx="6950075" cy="9236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B84"/>
    <a:srgbClr val="60269E"/>
    <a:srgbClr val="FFA447"/>
    <a:srgbClr val="36B8D0"/>
    <a:srgbClr val="2F134D"/>
    <a:srgbClr val="48485A"/>
    <a:srgbClr val="801A4F"/>
    <a:srgbClr val="C1C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6405"/>
  </p:normalViewPr>
  <p:slideViewPr>
    <p:cSldViewPr snapToGrid="0">
      <p:cViewPr varScale="1">
        <p:scale>
          <a:sx n="43" d="100"/>
          <a:sy n="43" d="100"/>
        </p:scale>
        <p:origin x="7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EFA8D-D8BF-40D6-903E-160ADBA2709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E6BFD9-2A33-435B-BD8B-4B9589D2E9F7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Plebiscito</a:t>
          </a:r>
          <a:endParaRPr lang="es-MX" b="1" dirty="0">
            <a:latin typeface="Century Gothic" panose="020B0502020202020204" pitchFamily="34" charset="0"/>
          </a:endParaRPr>
        </a:p>
      </dgm:t>
    </dgm:pt>
    <dgm:pt modelId="{4EEFE949-2D60-4236-944D-8EF146ED7563}" type="parTrans" cxnId="{1CECC892-3887-4BDA-A083-02A2F5EF7029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F72B77E0-7E19-472E-828A-CD20079BE62C}" type="sibTrans" cxnId="{1CECC892-3887-4BDA-A083-02A2F5EF7029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D67CD822-D0B1-4297-B65E-595A1E622BCA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Referéndum</a:t>
          </a:r>
          <a:endParaRPr lang="es-MX" b="1" dirty="0">
            <a:latin typeface="Century Gothic" panose="020B0502020202020204" pitchFamily="34" charset="0"/>
          </a:endParaRPr>
        </a:p>
      </dgm:t>
    </dgm:pt>
    <dgm:pt modelId="{0CB8A261-166E-46A0-86DC-2B1DAD70B94E}" type="parTrans" cxnId="{A1403C48-2464-41B6-B90E-2C992AACA2F6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E6677C27-4208-4307-8FB2-2849C6932E20}" type="sibTrans" cxnId="{A1403C48-2464-41B6-B90E-2C992AACA2F6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636D8344-C2ED-42D2-BD89-26CBA0165AE5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Consulta Ciudadana </a:t>
          </a:r>
          <a:endParaRPr lang="es-MX" b="1" dirty="0">
            <a:latin typeface="Century Gothic" panose="020B0502020202020204" pitchFamily="34" charset="0"/>
          </a:endParaRPr>
        </a:p>
      </dgm:t>
    </dgm:pt>
    <dgm:pt modelId="{EA12EA13-7862-46DC-81E9-FF1A3D8A46D2}" type="parTrans" cxnId="{DCD4E1C6-0901-42CB-8E2F-5028FA9642B2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DB2DD01B-F476-44BE-9666-D8ACDF1F7B35}" type="sibTrans" cxnId="{DCD4E1C6-0901-42CB-8E2F-5028FA9642B2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96E4EE44-811D-4854-9D35-4D6B13E9A0FA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Colaboración Ciudadana </a:t>
          </a:r>
          <a:endParaRPr lang="es-MX" b="1" dirty="0">
            <a:latin typeface="Century Gothic" panose="020B0502020202020204" pitchFamily="34" charset="0"/>
          </a:endParaRPr>
        </a:p>
      </dgm:t>
    </dgm:pt>
    <dgm:pt modelId="{98B4DAC9-42BB-4925-ABCC-E87DC388068A}" type="parTrans" cxnId="{01209D83-7CFD-4312-A415-751B38A17CBD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155EF50D-309E-4CE8-B588-EBAD2A20A060}" type="sibTrans" cxnId="{01209D83-7CFD-4312-A415-751B38A17CBD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5440B21D-65A1-425B-B89F-FC68270EBB36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Asamblea Ciudadana </a:t>
          </a:r>
          <a:endParaRPr lang="es-MX" b="1" dirty="0">
            <a:latin typeface="Century Gothic" panose="020B0502020202020204" pitchFamily="34" charset="0"/>
          </a:endParaRPr>
        </a:p>
      </dgm:t>
    </dgm:pt>
    <dgm:pt modelId="{4DCD73F3-494B-4904-94BE-EA5AB7760582}" type="parTrans" cxnId="{584A9109-40B2-4027-BCF6-CF4F1FF2FE2E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D441F7DD-7375-40F7-B7C6-54BBF51EE66C}" type="sibTrans" cxnId="{584A9109-40B2-4027-BCF6-CF4F1FF2FE2E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DC8A8BFC-F6F4-42CA-BDE4-C4D0FC593D03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Iniciativa Popular</a:t>
          </a:r>
          <a:endParaRPr lang="es-MX" b="1" dirty="0">
            <a:latin typeface="Century Gothic" panose="020B0502020202020204" pitchFamily="34" charset="0"/>
          </a:endParaRPr>
        </a:p>
      </dgm:t>
    </dgm:pt>
    <dgm:pt modelId="{38955E7C-C437-4D7B-A995-287F8922C59B}" type="parTrans" cxnId="{D5D10D05-901B-4572-B1A9-A04C0BE1C47C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AABB790D-1867-4AA5-910E-29A96D27E598}" type="sibTrans" cxnId="{D5D10D05-901B-4572-B1A9-A04C0BE1C47C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88D9DEC6-F03B-4880-87D2-004DBC836B22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Rendición de Cuentas</a:t>
          </a:r>
          <a:endParaRPr lang="es-MX" b="1" dirty="0">
            <a:latin typeface="Century Gothic" panose="020B0502020202020204" pitchFamily="34" charset="0"/>
          </a:endParaRPr>
        </a:p>
      </dgm:t>
    </dgm:pt>
    <dgm:pt modelId="{C4D5B653-D3C0-4CDB-A012-363AED504F67}" type="parTrans" cxnId="{AE83302C-C876-4941-A3D2-3A8598FA705B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F0EBB069-699E-44A5-A2AC-BB0788CC8497}" type="sibTrans" cxnId="{AE83302C-C876-4941-A3D2-3A8598FA705B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21EB08FC-CD36-4F6D-AB7D-AF2B884F70E2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Audiencia Pública </a:t>
          </a:r>
          <a:endParaRPr lang="es-MX" b="1" dirty="0">
            <a:latin typeface="Century Gothic" panose="020B0502020202020204" pitchFamily="34" charset="0"/>
          </a:endParaRPr>
        </a:p>
      </dgm:t>
    </dgm:pt>
    <dgm:pt modelId="{A47EFAC4-33AE-4B17-BB55-55FA20E255D1}" type="parTrans" cxnId="{B9885FFA-B3A1-4454-B56A-1B810AD91919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016B0DA3-802A-4CA4-BE69-7A60C6A3176B}" type="sibTrans" cxnId="{B9885FFA-B3A1-4454-B56A-1B810AD91919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84118C4B-0FC8-4751-BD9C-B41923681674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Cabildo Abierto </a:t>
          </a:r>
          <a:endParaRPr lang="es-MX" b="1" dirty="0">
            <a:latin typeface="Century Gothic" panose="020B0502020202020204" pitchFamily="34" charset="0"/>
          </a:endParaRPr>
        </a:p>
      </dgm:t>
    </dgm:pt>
    <dgm:pt modelId="{23AC5560-30CF-4065-BC99-932D5A776086}" type="parTrans" cxnId="{756A9771-8990-4025-B383-55A7834712B1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923E8B50-95F8-438F-A42B-BB2D2BB80128}" type="sibTrans" cxnId="{756A9771-8990-4025-B383-55A7834712B1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B5593AA6-BD1B-458F-B9E1-F72DED8340D9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Congreso Abierto</a:t>
          </a:r>
          <a:endParaRPr lang="es-MX" b="1" dirty="0">
            <a:latin typeface="Century Gothic" panose="020B0502020202020204" pitchFamily="34" charset="0"/>
          </a:endParaRPr>
        </a:p>
      </dgm:t>
    </dgm:pt>
    <dgm:pt modelId="{3CE483B1-4F90-4239-8488-C1EBCD063B01}" type="parTrans" cxnId="{2AFC1FA8-25D5-4B76-BB25-E890B966BDCE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A12FA293-9FD7-48A7-A1E4-43CD13D529CF}" type="sibTrans" cxnId="{2AFC1FA8-25D5-4B76-BB25-E890B966BDCE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5BDFD57B-EA7E-4C1A-9CD4-8CB2BE1C9150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Presupuesto Participativo</a:t>
          </a:r>
          <a:endParaRPr lang="es-MX" b="1" dirty="0">
            <a:latin typeface="Century Gothic" panose="020B0502020202020204" pitchFamily="34" charset="0"/>
          </a:endParaRPr>
        </a:p>
      </dgm:t>
    </dgm:pt>
    <dgm:pt modelId="{CE32815D-0B44-4ADC-AEFD-EE7F2AC3FEBB}" type="parTrans" cxnId="{D417F08B-5D14-4A4C-A06E-A9DCBA3AD8F4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B860513D-D07D-406A-8A32-6B560AA35590}" type="sibTrans" cxnId="{D417F08B-5D14-4A4C-A06E-A9DCBA3AD8F4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3FB635C7-A92D-4822-A93D-CA87700CB47C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Difusión Pública</a:t>
          </a:r>
          <a:endParaRPr lang="es-MX" b="1" dirty="0">
            <a:latin typeface="Century Gothic" panose="020B0502020202020204" pitchFamily="34" charset="0"/>
          </a:endParaRPr>
        </a:p>
      </dgm:t>
    </dgm:pt>
    <dgm:pt modelId="{1C45591B-6ACC-4B7A-8EA7-D3AEB759FED0}" type="parTrans" cxnId="{C6FBCF73-EEFA-4686-A84E-3A763C7DA1B0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E5A1B077-BA0F-4611-BD46-E1C58893AEE1}" type="sibTrans" cxnId="{C6FBCF73-EEFA-4686-A84E-3A763C7DA1B0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D1FF3502-B64F-498C-B4F4-8F7AD8E99F0F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Red de Contraloría </a:t>
          </a:r>
          <a:endParaRPr lang="es-MX" b="1" dirty="0">
            <a:latin typeface="Century Gothic" panose="020B0502020202020204" pitchFamily="34" charset="0"/>
          </a:endParaRPr>
        </a:p>
      </dgm:t>
    </dgm:pt>
    <dgm:pt modelId="{8E4D72E8-7F2B-4B4C-AFAC-27198C2EBD24}" type="parTrans" cxnId="{5066ED7D-829B-41FF-B3ED-0C5A718BDC35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7D9053D1-7C63-44CC-9491-2D413901B396}" type="sibTrans" cxnId="{5066ED7D-829B-41FF-B3ED-0C5A718BDC35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3117FCD7-6AE3-4B85-AFD9-13029545F547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Gobierno Abierto </a:t>
          </a:r>
          <a:endParaRPr lang="es-MX" b="1" dirty="0">
            <a:latin typeface="Century Gothic" panose="020B0502020202020204" pitchFamily="34" charset="0"/>
          </a:endParaRPr>
        </a:p>
      </dgm:t>
    </dgm:pt>
    <dgm:pt modelId="{6A697392-04DF-46DE-B170-89FA88F48EC3}" type="parTrans" cxnId="{C2D354D3-01E8-447C-B0A9-29626680A802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5E5AD81F-3133-4194-9AF3-ABB8B5B4E0CA}" type="sibTrans" cxnId="{C2D354D3-01E8-447C-B0A9-29626680A802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06394EBA-C98C-4253-AE5D-FC6BDA51DB9B}" type="pres">
      <dgm:prSet presAssocID="{BC3EFA8D-D8BF-40D6-903E-160ADBA270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F8EC156-1242-4C7C-BB88-C14A5953CAC0}" type="pres">
      <dgm:prSet presAssocID="{58E6BFD9-2A33-435B-BD8B-4B9589D2E9F7}" presName="node" presStyleLbl="node1" presStyleIdx="0" presStyleCnt="14" custLinFactNeighborX="-2553" custLinFactNeighborY="-16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70F4E6C7-011B-4EE5-B4C0-AF78CF974291}" type="pres">
      <dgm:prSet presAssocID="{F72B77E0-7E19-472E-828A-CD20079BE62C}" presName="sibTrans" presStyleCnt="0"/>
      <dgm:spPr/>
    </dgm:pt>
    <dgm:pt modelId="{5D8F7856-9760-4F18-B5B0-208B5095FF1D}" type="pres">
      <dgm:prSet presAssocID="{D67CD822-D0B1-4297-B65E-595A1E622BCA}" presName="node" presStyleLbl="node1" presStyleIdx="1" presStyleCnt="14" custLinFactNeighborX="-2553" custLinFactNeighborY="-16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49FC26DB-EF0D-4B10-B224-A68D9D388EDC}" type="pres">
      <dgm:prSet presAssocID="{E6677C27-4208-4307-8FB2-2849C6932E20}" presName="sibTrans" presStyleCnt="0"/>
      <dgm:spPr/>
    </dgm:pt>
    <dgm:pt modelId="{50E4E24E-FE3B-45DE-B9DD-80724B4CDBD0}" type="pres">
      <dgm:prSet presAssocID="{DC8A8BFC-F6F4-42CA-BDE4-C4D0FC593D03}" presName="node" presStyleLbl="node1" presStyleIdx="2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4ED546F5-7EB4-4B9E-B33D-59726B4358AB}" type="pres">
      <dgm:prSet presAssocID="{AABB790D-1867-4AA5-910E-29A96D27E598}" presName="sibTrans" presStyleCnt="0"/>
      <dgm:spPr/>
    </dgm:pt>
    <dgm:pt modelId="{8641D0CE-293C-42E4-BC2D-EC4CDA40F586}" type="pres">
      <dgm:prSet presAssocID="{636D8344-C2ED-42D2-BD89-26CBA0165AE5}" presName="node" presStyleLbl="node1" presStyleIdx="3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09241398-F9F6-4B04-84FA-D610EFC9108A}" type="pres">
      <dgm:prSet presAssocID="{DB2DD01B-F476-44BE-9666-D8ACDF1F7B35}" presName="sibTrans" presStyleCnt="0"/>
      <dgm:spPr/>
    </dgm:pt>
    <dgm:pt modelId="{B25C9B71-0344-4F61-BC84-C1AD89A38D42}" type="pres">
      <dgm:prSet presAssocID="{96E4EE44-811D-4854-9D35-4D6B13E9A0FA}" presName="node" presStyleLbl="node1" presStyleIdx="4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01CAB072-73F0-4CD3-8622-164DA9609550}" type="pres">
      <dgm:prSet presAssocID="{155EF50D-309E-4CE8-B588-EBAD2A20A060}" presName="sibTrans" presStyleCnt="0"/>
      <dgm:spPr/>
    </dgm:pt>
    <dgm:pt modelId="{619572FB-8ABB-41A2-AC5F-01D044132D96}" type="pres">
      <dgm:prSet presAssocID="{88D9DEC6-F03B-4880-87D2-004DBC836B22}" presName="node" presStyleLbl="node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FA6FE881-5EBF-4821-A385-DBF29FC94DB2}" type="pres">
      <dgm:prSet presAssocID="{F0EBB069-699E-44A5-A2AC-BB0788CC8497}" presName="sibTrans" presStyleCnt="0"/>
      <dgm:spPr/>
    </dgm:pt>
    <dgm:pt modelId="{760B45F9-B04C-4685-B8A6-4CFE6E112A3E}" type="pres">
      <dgm:prSet presAssocID="{21EB08FC-CD36-4F6D-AB7D-AF2B884F70E2}" presName="node" presStyleLbl="node1" presStyleIdx="6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0483A94D-F573-4895-B745-31587B140F4D}" type="pres">
      <dgm:prSet presAssocID="{016B0DA3-802A-4CA4-BE69-7A60C6A3176B}" presName="sibTrans" presStyleCnt="0"/>
      <dgm:spPr/>
    </dgm:pt>
    <dgm:pt modelId="{89C291E3-CCC8-4DFE-9515-3B85E04DE519}" type="pres">
      <dgm:prSet presAssocID="{84118C4B-0FC8-4751-BD9C-B41923681674}" presName="node" presStyleLbl="node1" presStyleIdx="7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681147C6-773B-4721-BF7B-AC21800EF11A}" type="pres">
      <dgm:prSet presAssocID="{923E8B50-95F8-438F-A42B-BB2D2BB80128}" presName="sibTrans" presStyleCnt="0"/>
      <dgm:spPr/>
    </dgm:pt>
    <dgm:pt modelId="{9906C36D-E8A1-4D06-8F6E-93B2780CE99B}" type="pres">
      <dgm:prSet presAssocID="{B5593AA6-BD1B-458F-B9E1-F72DED8340D9}" presName="node" presStyleLbl="node1" presStyleIdx="8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094AB345-8109-44CC-9D65-DA9E77CD1FF1}" type="pres">
      <dgm:prSet presAssocID="{A12FA293-9FD7-48A7-A1E4-43CD13D529CF}" presName="sibTrans" presStyleCnt="0"/>
      <dgm:spPr/>
    </dgm:pt>
    <dgm:pt modelId="{0B07A52D-3BCB-4859-9C88-50323FFC113F}" type="pres">
      <dgm:prSet presAssocID="{5440B21D-65A1-425B-B89F-FC68270EBB36}" presName="node" presStyleLbl="node1" presStyleIdx="9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3659F780-5481-4EAA-89AD-C38E594E6D14}" type="pres">
      <dgm:prSet presAssocID="{D441F7DD-7375-40F7-B7C6-54BBF51EE66C}" presName="sibTrans" presStyleCnt="0"/>
      <dgm:spPr/>
    </dgm:pt>
    <dgm:pt modelId="{FC48497E-9ACF-444F-AD79-B31A2F5A42CE}" type="pres">
      <dgm:prSet presAssocID="{5BDFD57B-EA7E-4C1A-9CD4-8CB2BE1C9150}" presName="node" presStyleLbl="node1" presStyleIdx="10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B4030723-FB1E-4834-806A-6FD1A8E4E698}" type="pres">
      <dgm:prSet presAssocID="{B860513D-D07D-406A-8A32-6B560AA35590}" presName="sibTrans" presStyleCnt="0"/>
      <dgm:spPr/>
    </dgm:pt>
    <dgm:pt modelId="{4583CD9C-CAA5-40BE-AE47-9B6A0FD5B520}" type="pres">
      <dgm:prSet presAssocID="{3FB635C7-A92D-4822-A93D-CA87700CB47C}" presName="node" presStyleLbl="node1" presStyleIdx="11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E8136B8F-3297-49F5-B48A-4A104A8593CC}" type="pres">
      <dgm:prSet presAssocID="{E5A1B077-BA0F-4611-BD46-E1C58893AEE1}" presName="sibTrans" presStyleCnt="0"/>
      <dgm:spPr/>
    </dgm:pt>
    <dgm:pt modelId="{492AA0E8-A237-4B4E-8175-9A2C83917C3D}" type="pres">
      <dgm:prSet presAssocID="{D1FF3502-B64F-498C-B4F4-8F7AD8E99F0F}" presName="node" presStyleLbl="node1" presStyleIdx="12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7C68D936-3A69-4C03-8424-55BE6BEAE617}" type="pres">
      <dgm:prSet presAssocID="{7D9053D1-7C63-44CC-9491-2D413901B396}" presName="sibTrans" presStyleCnt="0"/>
      <dgm:spPr/>
    </dgm:pt>
    <dgm:pt modelId="{333183CD-8551-4D50-A536-084F2251917F}" type="pres">
      <dgm:prSet presAssocID="{3117FCD7-6AE3-4B85-AFD9-13029545F547}" presName="node" presStyleLbl="node1" presStyleIdx="13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</dgm:ptLst>
  <dgm:cxnLst>
    <dgm:cxn modelId="{F1098173-D12C-4FDA-B869-0A76B3494EA9}" type="presOf" srcId="{D67CD822-D0B1-4297-B65E-595A1E622BCA}" destId="{5D8F7856-9760-4F18-B5B0-208B5095FF1D}" srcOrd="0" destOrd="0" presId="urn:microsoft.com/office/officeart/2005/8/layout/default"/>
    <dgm:cxn modelId="{04747E27-BD50-4FD0-95E5-81AAAC080BC6}" type="presOf" srcId="{96E4EE44-811D-4854-9D35-4D6B13E9A0FA}" destId="{B25C9B71-0344-4F61-BC84-C1AD89A38D42}" srcOrd="0" destOrd="0" presId="urn:microsoft.com/office/officeart/2005/8/layout/default"/>
    <dgm:cxn modelId="{1CECC892-3887-4BDA-A083-02A2F5EF7029}" srcId="{BC3EFA8D-D8BF-40D6-903E-160ADBA27092}" destId="{58E6BFD9-2A33-435B-BD8B-4B9589D2E9F7}" srcOrd="0" destOrd="0" parTransId="{4EEFE949-2D60-4236-944D-8EF146ED7563}" sibTransId="{F72B77E0-7E19-472E-828A-CD20079BE62C}"/>
    <dgm:cxn modelId="{2AFC1FA8-25D5-4B76-BB25-E890B966BDCE}" srcId="{BC3EFA8D-D8BF-40D6-903E-160ADBA27092}" destId="{B5593AA6-BD1B-458F-B9E1-F72DED8340D9}" srcOrd="8" destOrd="0" parTransId="{3CE483B1-4F90-4239-8488-C1EBCD063B01}" sibTransId="{A12FA293-9FD7-48A7-A1E4-43CD13D529CF}"/>
    <dgm:cxn modelId="{756A9771-8990-4025-B383-55A7834712B1}" srcId="{BC3EFA8D-D8BF-40D6-903E-160ADBA27092}" destId="{84118C4B-0FC8-4751-BD9C-B41923681674}" srcOrd="7" destOrd="0" parTransId="{23AC5560-30CF-4065-BC99-932D5A776086}" sibTransId="{923E8B50-95F8-438F-A42B-BB2D2BB80128}"/>
    <dgm:cxn modelId="{01209D83-7CFD-4312-A415-751B38A17CBD}" srcId="{BC3EFA8D-D8BF-40D6-903E-160ADBA27092}" destId="{96E4EE44-811D-4854-9D35-4D6B13E9A0FA}" srcOrd="4" destOrd="0" parTransId="{98B4DAC9-42BB-4925-ABCC-E87DC388068A}" sibTransId="{155EF50D-309E-4CE8-B588-EBAD2A20A060}"/>
    <dgm:cxn modelId="{C2D354D3-01E8-447C-B0A9-29626680A802}" srcId="{BC3EFA8D-D8BF-40D6-903E-160ADBA27092}" destId="{3117FCD7-6AE3-4B85-AFD9-13029545F547}" srcOrd="13" destOrd="0" parTransId="{6A697392-04DF-46DE-B170-89FA88F48EC3}" sibTransId="{5E5AD81F-3133-4194-9AF3-ABB8B5B4E0CA}"/>
    <dgm:cxn modelId="{2C58C20B-F3BA-46CD-8405-FD8F437220AD}" type="presOf" srcId="{58E6BFD9-2A33-435B-BD8B-4B9589D2E9F7}" destId="{2F8EC156-1242-4C7C-BB88-C14A5953CAC0}" srcOrd="0" destOrd="0" presId="urn:microsoft.com/office/officeart/2005/8/layout/default"/>
    <dgm:cxn modelId="{C6FBCF73-EEFA-4686-A84E-3A763C7DA1B0}" srcId="{BC3EFA8D-D8BF-40D6-903E-160ADBA27092}" destId="{3FB635C7-A92D-4822-A93D-CA87700CB47C}" srcOrd="11" destOrd="0" parTransId="{1C45591B-6ACC-4B7A-8EA7-D3AEB759FED0}" sibTransId="{E5A1B077-BA0F-4611-BD46-E1C58893AEE1}"/>
    <dgm:cxn modelId="{AE83302C-C876-4941-A3D2-3A8598FA705B}" srcId="{BC3EFA8D-D8BF-40D6-903E-160ADBA27092}" destId="{88D9DEC6-F03B-4880-87D2-004DBC836B22}" srcOrd="5" destOrd="0" parTransId="{C4D5B653-D3C0-4CDB-A012-363AED504F67}" sibTransId="{F0EBB069-699E-44A5-A2AC-BB0788CC8497}"/>
    <dgm:cxn modelId="{D417F08B-5D14-4A4C-A06E-A9DCBA3AD8F4}" srcId="{BC3EFA8D-D8BF-40D6-903E-160ADBA27092}" destId="{5BDFD57B-EA7E-4C1A-9CD4-8CB2BE1C9150}" srcOrd="10" destOrd="0" parTransId="{CE32815D-0B44-4ADC-AEFD-EE7F2AC3FEBB}" sibTransId="{B860513D-D07D-406A-8A32-6B560AA35590}"/>
    <dgm:cxn modelId="{3283F6E3-8131-4B6B-A426-2AF95E0AE336}" type="presOf" srcId="{88D9DEC6-F03B-4880-87D2-004DBC836B22}" destId="{619572FB-8ABB-41A2-AC5F-01D044132D96}" srcOrd="0" destOrd="0" presId="urn:microsoft.com/office/officeart/2005/8/layout/default"/>
    <dgm:cxn modelId="{5E382E6F-EEBF-44D3-89EB-19FA135155CC}" type="presOf" srcId="{5BDFD57B-EA7E-4C1A-9CD4-8CB2BE1C9150}" destId="{FC48497E-9ACF-444F-AD79-B31A2F5A42CE}" srcOrd="0" destOrd="0" presId="urn:microsoft.com/office/officeart/2005/8/layout/default"/>
    <dgm:cxn modelId="{A1403C48-2464-41B6-B90E-2C992AACA2F6}" srcId="{BC3EFA8D-D8BF-40D6-903E-160ADBA27092}" destId="{D67CD822-D0B1-4297-B65E-595A1E622BCA}" srcOrd="1" destOrd="0" parTransId="{0CB8A261-166E-46A0-86DC-2B1DAD70B94E}" sibTransId="{E6677C27-4208-4307-8FB2-2849C6932E20}"/>
    <dgm:cxn modelId="{88BA34E0-B78B-499C-9638-FAACDCD4C4A6}" type="presOf" srcId="{5440B21D-65A1-425B-B89F-FC68270EBB36}" destId="{0B07A52D-3BCB-4859-9C88-50323FFC113F}" srcOrd="0" destOrd="0" presId="urn:microsoft.com/office/officeart/2005/8/layout/default"/>
    <dgm:cxn modelId="{A37F6C7A-DCDA-4E40-923B-A72928B24037}" type="presOf" srcId="{DC8A8BFC-F6F4-42CA-BDE4-C4D0FC593D03}" destId="{50E4E24E-FE3B-45DE-B9DD-80724B4CDBD0}" srcOrd="0" destOrd="0" presId="urn:microsoft.com/office/officeart/2005/8/layout/default"/>
    <dgm:cxn modelId="{A52F3AC3-5A1C-4FB9-8D2C-5A06D010355D}" type="presOf" srcId="{B5593AA6-BD1B-458F-B9E1-F72DED8340D9}" destId="{9906C36D-E8A1-4D06-8F6E-93B2780CE99B}" srcOrd="0" destOrd="0" presId="urn:microsoft.com/office/officeart/2005/8/layout/default"/>
    <dgm:cxn modelId="{32A0844F-36DA-4DC9-A5F5-9A6BFB681B99}" type="presOf" srcId="{636D8344-C2ED-42D2-BD89-26CBA0165AE5}" destId="{8641D0CE-293C-42E4-BC2D-EC4CDA40F586}" srcOrd="0" destOrd="0" presId="urn:microsoft.com/office/officeart/2005/8/layout/default"/>
    <dgm:cxn modelId="{41CBD0D7-DD6B-4617-97F9-71CEF79D0887}" type="presOf" srcId="{84118C4B-0FC8-4751-BD9C-B41923681674}" destId="{89C291E3-CCC8-4DFE-9515-3B85E04DE519}" srcOrd="0" destOrd="0" presId="urn:microsoft.com/office/officeart/2005/8/layout/default"/>
    <dgm:cxn modelId="{DCD4E1C6-0901-42CB-8E2F-5028FA9642B2}" srcId="{BC3EFA8D-D8BF-40D6-903E-160ADBA27092}" destId="{636D8344-C2ED-42D2-BD89-26CBA0165AE5}" srcOrd="3" destOrd="0" parTransId="{EA12EA13-7862-46DC-81E9-FF1A3D8A46D2}" sibTransId="{DB2DD01B-F476-44BE-9666-D8ACDF1F7B35}"/>
    <dgm:cxn modelId="{82CE4E72-E0BE-4595-B887-0720BACAB8B6}" type="presOf" srcId="{21EB08FC-CD36-4F6D-AB7D-AF2B884F70E2}" destId="{760B45F9-B04C-4685-B8A6-4CFE6E112A3E}" srcOrd="0" destOrd="0" presId="urn:microsoft.com/office/officeart/2005/8/layout/default"/>
    <dgm:cxn modelId="{7DC58E5D-CC62-4D88-9FDB-0BC95F4647FF}" type="presOf" srcId="{D1FF3502-B64F-498C-B4F4-8F7AD8E99F0F}" destId="{492AA0E8-A237-4B4E-8175-9A2C83917C3D}" srcOrd="0" destOrd="0" presId="urn:microsoft.com/office/officeart/2005/8/layout/default"/>
    <dgm:cxn modelId="{D5D10D05-901B-4572-B1A9-A04C0BE1C47C}" srcId="{BC3EFA8D-D8BF-40D6-903E-160ADBA27092}" destId="{DC8A8BFC-F6F4-42CA-BDE4-C4D0FC593D03}" srcOrd="2" destOrd="0" parTransId="{38955E7C-C437-4D7B-A995-287F8922C59B}" sibTransId="{AABB790D-1867-4AA5-910E-29A96D27E598}"/>
    <dgm:cxn modelId="{7FC4A278-26B9-451F-988D-D733FC8408C8}" type="presOf" srcId="{BC3EFA8D-D8BF-40D6-903E-160ADBA27092}" destId="{06394EBA-C98C-4253-AE5D-FC6BDA51DB9B}" srcOrd="0" destOrd="0" presId="urn:microsoft.com/office/officeart/2005/8/layout/default"/>
    <dgm:cxn modelId="{B9885FFA-B3A1-4454-B56A-1B810AD91919}" srcId="{BC3EFA8D-D8BF-40D6-903E-160ADBA27092}" destId="{21EB08FC-CD36-4F6D-AB7D-AF2B884F70E2}" srcOrd="6" destOrd="0" parTransId="{A47EFAC4-33AE-4B17-BB55-55FA20E255D1}" sibTransId="{016B0DA3-802A-4CA4-BE69-7A60C6A3176B}"/>
    <dgm:cxn modelId="{8C43DBDE-FD28-4E69-9786-ACA199302269}" type="presOf" srcId="{3FB635C7-A92D-4822-A93D-CA87700CB47C}" destId="{4583CD9C-CAA5-40BE-AE47-9B6A0FD5B520}" srcOrd="0" destOrd="0" presId="urn:microsoft.com/office/officeart/2005/8/layout/default"/>
    <dgm:cxn modelId="{584A9109-40B2-4027-BCF6-CF4F1FF2FE2E}" srcId="{BC3EFA8D-D8BF-40D6-903E-160ADBA27092}" destId="{5440B21D-65A1-425B-B89F-FC68270EBB36}" srcOrd="9" destOrd="0" parTransId="{4DCD73F3-494B-4904-94BE-EA5AB7760582}" sibTransId="{D441F7DD-7375-40F7-B7C6-54BBF51EE66C}"/>
    <dgm:cxn modelId="{5066ED7D-829B-41FF-B3ED-0C5A718BDC35}" srcId="{BC3EFA8D-D8BF-40D6-903E-160ADBA27092}" destId="{D1FF3502-B64F-498C-B4F4-8F7AD8E99F0F}" srcOrd="12" destOrd="0" parTransId="{8E4D72E8-7F2B-4B4C-AFAC-27198C2EBD24}" sibTransId="{7D9053D1-7C63-44CC-9491-2D413901B396}"/>
    <dgm:cxn modelId="{DF81E268-9870-4734-BA13-DD5608A73CE5}" type="presOf" srcId="{3117FCD7-6AE3-4B85-AFD9-13029545F547}" destId="{333183CD-8551-4D50-A536-084F2251917F}" srcOrd="0" destOrd="0" presId="urn:microsoft.com/office/officeart/2005/8/layout/default"/>
    <dgm:cxn modelId="{2A147CDA-10C1-437D-B95C-377BC1275AC9}" type="presParOf" srcId="{06394EBA-C98C-4253-AE5D-FC6BDA51DB9B}" destId="{2F8EC156-1242-4C7C-BB88-C14A5953CAC0}" srcOrd="0" destOrd="0" presId="urn:microsoft.com/office/officeart/2005/8/layout/default"/>
    <dgm:cxn modelId="{1F3D58FB-C0A7-47A8-AFA7-6E7FA1B90D67}" type="presParOf" srcId="{06394EBA-C98C-4253-AE5D-FC6BDA51DB9B}" destId="{70F4E6C7-011B-4EE5-B4C0-AF78CF974291}" srcOrd="1" destOrd="0" presId="urn:microsoft.com/office/officeart/2005/8/layout/default"/>
    <dgm:cxn modelId="{61A96E7C-9C6F-477E-AC0C-47C3BC176F5C}" type="presParOf" srcId="{06394EBA-C98C-4253-AE5D-FC6BDA51DB9B}" destId="{5D8F7856-9760-4F18-B5B0-208B5095FF1D}" srcOrd="2" destOrd="0" presId="urn:microsoft.com/office/officeart/2005/8/layout/default"/>
    <dgm:cxn modelId="{AF039F26-4881-4B7E-868B-0BB2519E1505}" type="presParOf" srcId="{06394EBA-C98C-4253-AE5D-FC6BDA51DB9B}" destId="{49FC26DB-EF0D-4B10-B224-A68D9D388EDC}" srcOrd="3" destOrd="0" presId="urn:microsoft.com/office/officeart/2005/8/layout/default"/>
    <dgm:cxn modelId="{E81A7D9A-CE21-4035-8345-151E26074B81}" type="presParOf" srcId="{06394EBA-C98C-4253-AE5D-FC6BDA51DB9B}" destId="{50E4E24E-FE3B-45DE-B9DD-80724B4CDBD0}" srcOrd="4" destOrd="0" presId="urn:microsoft.com/office/officeart/2005/8/layout/default"/>
    <dgm:cxn modelId="{284293B6-AE15-4812-8C92-56B98982C05C}" type="presParOf" srcId="{06394EBA-C98C-4253-AE5D-FC6BDA51DB9B}" destId="{4ED546F5-7EB4-4B9E-B33D-59726B4358AB}" srcOrd="5" destOrd="0" presId="urn:microsoft.com/office/officeart/2005/8/layout/default"/>
    <dgm:cxn modelId="{5001A97C-C6A3-4636-9399-A6203B39BF6B}" type="presParOf" srcId="{06394EBA-C98C-4253-AE5D-FC6BDA51DB9B}" destId="{8641D0CE-293C-42E4-BC2D-EC4CDA40F586}" srcOrd="6" destOrd="0" presId="urn:microsoft.com/office/officeart/2005/8/layout/default"/>
    <dgm:cxn modelId="{D9249014-F34F-42A4-AE1B-91E0C84E8729}" type="presParOf" srcId="{06394EBA-C98C-4253-AE5D-FC6BDA51DB9B}" destId="{09241398-F9F6-4B04-84FA-D610EFC9108A}" srcOrd="7" destOrd="0" presId="urn:microsoft.com/office/officeart/2005/8/layout/default"/>
    <dgm:cxn modelId="{33EE8DD5-D27E-49C4-B603-C4E34FE2F0FE}" type="presParOf" srcId="{06394EBA-C98C-4253-AE5D-FC6BDA51DB9B}" destId="{B25C9B71-0344-4F61-BC84-C1AD89A38D42}" srcOrd="8" destOrd="0" presId="urn:microsoft.com/office/officeart/2005/8/layout/default"/>
    <dgm:cxn modelId="{8C443606-1E3B-4B98-9D7C-151C56D57E38}" type="presParOf" srcId="{06394EBA-C98C-4253-AE5D-FC6BDA51DB9B}" destId="{01CAB072-73F0-4CD3-8622-164DA9609550}" srcOrd="9" destOrd="0" presId="urn:microsoft.com/office/officeart/2005/8/layout/default"/>
    <dgm:cxn modelId="{2ECCB7A9-9089-4C72-ACE3-38659AA65C44}" type="presParOf" srcId="{06394EBA-C98C-4253-AE5D-FC6BDA51DB9B}" destId="{619572FB-8ABB-41A2-AC5F-01D044132D96}" srcOrd="10" destOrd="0" presId="urn:microsoft.com/office/officeart/2005/8/layout/default"/>
    <dgm:cxn modelId="{3EA02591-1FE0-4B38-AE8B-08FCA93AE635}" type="presParOf" srcId="{06394EBA-C98C-4253-AE5D-FC6BDA51DB9B}" destId="{FA6FE881-5EBF-4821-A385-DBF29FC94DB2}" srcOrd="11" destOrd="0" presId="urn:microsoft.com/office/officeart/2005/8/layout/default"/>
    <dgm:cxn modelId="{8E94AAB1-1E8D-4DA2-932D-6470F4E75A06}" type="presParOf" srcId="{06394EBA-C98C-4253-AE5D-FC6BDA51DB9B}" destId="{760B45F9-B04C-4685-B8A6-4CFE6E112A3E}" srcOrd="12" destOrd="0" presId="urn:microsoft.com/office/officeart/2005/8/layout/default"/>
    <dgm:cxn modelId="{BAEC3920-B48D-4A7B-ADD1-9DD5B28B44AA}" type="presParOf" srcId="{06394EBA-C98C-4253-AE5D-FC6BDA51DB9B}" destId="{0483A94D-F573-4895-B745-31587B140F4D}" srcOrd="13" destOrd="0" presId="urn:microsoft.com/office/officeart/2005/8/layout/default"/>
    <dgm:cxn modelId="{69481E4D-2C7C-4F7B-BE1E-C00E8ACED3A0}" type="presParOf" srcId="{06394EBA-C98C-4253-AE5D-FC6BDA51DB9B}" destId="{89C291E3-CCC8-4DFE-9515-3B85E04DE519}" srcOrd="14" destOrd="0" presId="urn:microsoft.com/office/officeart/2005/8/layout/default"/>
    <dgm:cxn modelId="{A5A8D1DA-55AD-44FA-BD27-6E3ED6C0DAF3}" type="presParOf" srcId="{06394EBA-C98C-4253-AE5D-FC6BDA51DB9B}" destId="{681147C6-773B-4721-BF7B-AC21800EF11A}" srcOrd="15" destOrd="0" presId="urn:microsoft.com/office/officeart/2005/8/layout/default"/>
    <dgm:cxn modelId="{8FD4B7A4-4336-4C61-8A3D-A83F8FB8E84D}" type="presParOf" srcId="{06394EBA-C98C-4253-AE5D-FC6BDA51DB9B}" destId="{9906C36D-E8A1-4D06-8F6E-93B2780CE99B}" srcOrd="16" destOrd="0" presId="urn:microsoft.com/office/officeart/2005/8/layout/default"/>
    <dgm:cxn modelId="{13E662E0-8574-4787-BA01-E6AA1F47FC8F}" type="presParOf" srcId="{06394EBA-C98C-4253-AE5D-FC6BDA51DB9B}" destId="{094AB345-8109-44CC-9D65-DA9E77CD1FF1}" srcOrd="17" destOrd="0" presId="urn:microsoft.com/office/officeart/2005/8/layout/default"/>
    <dgm:cxn modelId="{D1956C48-C9A8-4602-8C58-D67DC4ABBC37}" type="presParOf" srcId="{06394EBA-C98C-4253-AE5D-FC6BDA51DB9B}" destId="{0B07A52D-3BCB-4859-9C88-50323FFC113F}" srcOrd="18" destOrd="0" presId="urn:microsoft.com/office/officeart/2005/8/layout/default"/>
    <dgm:cxn modelId="{1CBB3973-9025-4E5E-B9A0-1FB8A3922647}" type="presParOf" srcId="{06394EBA-C98C-4253-AE5D-FC6BDA51DB9B}" destId="{3659F780-5481-4EAA-89AD-C38E594E6D14}" srcOrd="19" destOrd="0" presId="urn:microsoft.com/office/officeart/2005/8/layout/default"/>
    <dgm:cxn modelId="{80AA1591-DD7A-4F68-A669-7F0596A80557}" type="presParOf" srcId="{06394EBA-C98C-4253-AE5D-FC6BDA51DB9B}" destId="{FC48497E-9ACF-444F-AD79-B31A2F5A42CE}" srcOrd="20" destOrd="0" presId="urn:microsoft.com/office/officeart/2005/8/layout/default"/>
    <dgm:cxn modelId="{CB1E5237-AF6A-4366-AD98-58B7BE005D41}" type="presParOf" srcId="{06394EBA-C98C-4253-AE5D-FC6BDA51DB9B}" destId="{B4030723-FB1E-4834-806A-6FD1A8E4E698}" srcOrd="21" destOrd="0" presId="urn:microsoft.com/office/officeart/2005/8/layout/default"/>
    <dgm:cxn modelId="{8B935C02-22DC-42CA-A6F2-1683BE5FA8D1}" type="presParOf" srcId="{06394EBA-C98C-4253-AE5D-FC6BDA51DB9B}" destId="{4583CD9C-CAA5-40BE-AE47-9B6A0FD5B520}" srcOrd="22" destOrd="0" presId="urn:microsoft.com/office/officeart/2005/8/layout/default"/>
    <dgm:cxn modelId="{98E4F40F-1FFE-420F-AE41-8C74B721C5E4}" type="presParOf" srcId="{06394EBA-C98C-4253-AE5D-FC6BDA51DB9B}" destId="{E8136B8F-3297-49F5-B48A-4A104A8593CC}" srcOrd="23" destOrd="0" presId="urn:microsoft.com/office/officeart/2005/8/layout/default"/>
    <dgm:cxn modelId="{979924F6-7849-4BA2-81D0-47E58A61DAA8}" type="presParOf" srcId="{06394EBA-C98C-4253-AE5D-FC6BDA51DB9B}" destId="{492AA0E8-A237-4B4E-8175-9A2C83917C3D}" srcOrd="24" destOrd="0" presId="urn:microsoft.com/office/officeart/2005/8/layout/default"/>
    <dgm:cxn modelId="{FE56F339-023A-4FBA-BE8F-1DDFD6A8431C}" type="presParOf" srcId="{06394EBA-C98C-4253-AE5D-FC6BDA51DB9B}" destId="{7C68D936-3A69-4C03-8424-55BE6BEAE617}" srcOrd="25" destOrd="0" presId="urn:microsoft.com/office/officeart/2005/8/layout/default"/>
    <dgm:cxn modelId="{ACA3979D-398D-4F53-88B8-1A99F1AB0B4B}" type="presParOf" srcId="{06394EBA-C98C-4253-AE5D-FC6BDA51DB9B}" destId="{333183CD-8551-4D50-A536-084F2251917F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EE97256-3115-4F9C-9FDC-545F01ECD266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34877F9-38CC-4FEC-B24B-5364C6680E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97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6BED63F-8E87-4D77-B426-276A1614F631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A718231-29E5-4C27-A329-4D464301E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58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1A7E-24FA-40D5-8344-D2221373C25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989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1A7E-24FA-40D5-8344-D2221373C255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083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1A7E-24FA-40D5-8344-D2221373C255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638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1A7E-24FA-40D5-8344-D2221373C25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455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B09502-97FB-6FA4-B9DB-43A691660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0475125-0EFB-FD96-25F7-93B46DB39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CB01AED-A97B-2062-7970-156FA2D3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63AF96-3693-C269-A204-BD09BB24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AD79FF-CC1F-2E5F-7613-53E0D4A3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ECDB87F-E7E6-A041-9A5C-539192459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5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91EF00-0C83-270F-5728-475AEED3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0CE7D0C-29CE-DBFF-A2E7-3E05381B7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B7321D-8B2D-B077-B38E-3E021C12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2ADD394-7B24-EAB0-6A3F-E3BFD2F9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4ACD5B8-3951-01F1-732C-602A61C3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627877D-8995-8DD4-7238-08C135C1F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55C897F-DE12-50E2-896B-C377F9F39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0EFA5DB-5C72-898E-288E-37BB2D643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F1879D-5DED-FF0F-C962-4166EEAC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DFF3326-D666-68BB-0A86-BD66C6C8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990BDA-5140-7B55-D230-BBBB2BED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873B33B-EDEE-0B32-368F-6EEBE44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1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20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>
            <a:off x="10172700" y="6716120"/>
            <a:ext cx="2019300" cy="156183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 userDrawn="1"/>
        </p:nvSpPr>
        <p:spPr>
          <a:xfrm>
            <a:off x="7821274" y="6716120"/>
            <a:ext cx="2019300" cy="156183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 userDrawn="1"/>
        </p:nvSpPr>
        <p:spPr>
          <a:xfrm>
            <a:off x="5469848" y="6716120"/>
            <a:ext cx="2019300" cy="156183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41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>
            <a:off x="4038601" y="1690688"/>
            <a:ext cx="533400" cy="5167312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873B33B-EDEE-0B32-368F-6EEBE44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 rot="5400000">
            <a:off x="6035183" y="-6077794"/>
            <a:ext cx="101227" cy="12212408"/>
          </a:xfrm>
          <a:prstGeom prst="rect">
            <a:avLst/>
          </a:prstGeom>
          <a:solidFill>
            <a:srgbClr val="D42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71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6BD0A2-97ED-4853-CBF4-2E23C02D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C277929-9C5C-1015-5100-19AA968BF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B663AE-D0DE-45A2-5E9F-EB874890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752177-D2BA-58E4-E52C-176B8134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DAA62E-6604-8A95-6D1C-C5A2169F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39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1A231F-B3C1-FB38-BFFA-46549193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A244CD8-4269-2C93-11B0-0826E6189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585F9E-E225-C2EC-4553-FE36F819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0139B98-0647-1CD7-0656-3DB2C68A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B8A394-AEF3-6AD4-193B-A82B1131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268B33E-A3B7-06CF-BCA9-0CDB197D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1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56E0CC-8096-9FBA-4935-BD4ADA17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3B631E-E3F1-323C-EE2B-7C40EC0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BE6AED6-EF21-B2B4-4DD4-9C102AB12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80F6338-DE84-962F-A389-F73CCD4E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EA644A8-203B-0717-80AC-D43A6E86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441C63F-239F-F994-FEA7-6E70D20C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7BE3DD-F227-186E-78A3-45F74BB5A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20A150-13D1-C50C-3589-7D8D951B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585D1D9-0A28-7615-8F7C-9F60083EA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0D77CE2-09CF-5051-5D23-B5F17D807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DF5EC4C-1C78-56AB-62D2-41D4051FC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E21783D-72F9-A5F6-A170-532881C7D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86886A9-FA9D-BB18-A0C6-3B174688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02F9CD2-2FED-D787-3F0F-DBFCE06C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9AF1313-F0AB-E1FD-A1D2-694F8AB3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1DBAD3C-26DC-540F-4A3A-8893595D8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2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A5191E-D483-867F-2E26-1B28E6DE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37C2AAD-E47A-8939-07EB-BDFABA62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28B809C-9064-EEE2-D53B-45647BE1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796BB16-3243-A2BE-5792-2D3A4DE2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104ED0C-C5C2-127B-6BDC-FE013E1F0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7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29DD97B-2277-4BB0-5308-DFED170A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F91308B-A599-D62E-C5D7-8F04FB17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1F5C1E4-75F3-805B-A2C7-83FD49AB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599F896-54D7-A9EF-A566-44EEC74A3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6CD736-C307-21E9-8AAC-6BD57B46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A36E5E-0E5B-35C0-94AD-D05E7F3D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5357E0D-C8B1-D40A-8E51-877574447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D89B72D-5918-4321-2310-6B47C958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48149C8-E0E9-4D78-55F1-E6EE72E6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B34A175-5542-605F-BEDB-30B69625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D09A804-C894-D1D7-F909-627BCA1E0E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8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7CFB76-80A2-024D-7F99-19DFFBBE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A95629D-D10D-732B-F462-67FE79A50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C258E14-02C5-E96E-0CA2-E1E1A9AAC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A2E058C-892D-066C-8574-5DB93BFE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01006FD-1060-E294-C0BE-1588417B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5E8CA94-E50B-9395-8B1D-652477F7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0B6148C-2B02-CCA8-CFA6-E950D9E86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603A810-959A-D1A3-B7FB-6451F36D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880F21C-F4C3-3635-585F-5A99917DC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73820F-C2EB-DB19-7AA6-7250B7E52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EC67AF4-3655-A8B4-6300-A8ED6F6D5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6C347D-594E-8093-B854-F0EDFC47F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3B724B0-FEDD-A9DB-7110-8BF548505B1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378000"/>
            <a:ext cx="269591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91" y="0"/>
            <a:ext cx="1988335" cy="1703606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3866" y="2263697"/>
            <a:ext cx="9961764" cy="1398529"/>
          </a:xfrm>
        </p:spPr>
        <p:txBody>
          <a:bodyPr>
            <a:noAutofit/>
          </a:bodyPr>
          <a:lstStyle/>
          <a:p>
            <a:pPr algn="l"/>
            <a:r>
              <a:rPr lang="es-MX" sz="4800" b="1" kern="100" dirty="0" smtClean="0">
                <a:solidFill>
                  <a:srgbClr val="60269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Mecanismos de Participación Ciudadana en Morelos</a:t>
            </a:r>
            <a:endParaRPr lang="es-MX" sz="4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0" y="4185853"/>
            <a:ext cx="4948365" cy="600139"/>
          </a:xfrm>
        </p:spPr>
        <p:txBody>
          <a:bodyPr>
            <a:normAutofit fontScale="62500" lnSpcReduction="20000"/>
          </a:bodyPr>
          <a:lstStyle/>
          <a:p>
            <a:r>
              <a:rPr lang="es-MX" sz="3600" b="1" dirty="0">
                <a:solidFill>
                  <a:srgbClr val="D42B84"/>
                </a:solidFill>
                <a:latin typeface="Century Gothic" panose="020B0502020202020204" pitchFamily="34" charset="0"/>
              </a:rPr>
              <a:t>Ley de Participación </a:t>
            </a:r>
            <a:r>
              <a:rPr lang="es-MX" sz="36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Ciudadana para el Estado de Morelos, 2026.</a:t>
            </a:r>
            <a:endParaRPr lang="es-MX" sz="3600" b="1" dirty="0">
              <a:solidFill>
                <a:srgbClr val="D42B8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0" y="3904071"/>
            <a:ext cx="6590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9199" cy="11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DEL REFERÉNDUM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PROCESO QUE EVIDENCIE LA </a:t>
              </a:r>
              <a:r>
                <a:rPr lang="es-MX" sz="1400" b="1" kern="1200" dirty="0" smtClean="0">
                  <a:latin typeface="Century Gothic" panose="020B0502020202020204" pitchFamily="34" charset="0"/>
                </a:rPr>
                <a:t>APROBACIÓN O RECHAZO DE LA CIUDADANÍA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CREACIÓN, REFORMA, DEROGACIÓN O ABROGACIÓN DE LEYES, DECRETOS Y REGLAMENTOS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6" y="949278"/>
            <a:ext cx="2489090" cy="586613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¿DE QUIÉN?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242585"/>
            <a:ext cx="4693111" cy="409137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500858" y="4965285"/>
            <a:ext cx="2166051" cy="813547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TRASCENDENTES PARA LA VIDA PÚBLICA DEL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ESTADO O MUNICIPIO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1" name="Picture 8" descr="Autoridad - Iconos gratis de perso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20" y="3344589"/>
            <a:ext cx="1336711" cy="13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8028455" y="1924442"/>
            <a:ext cx="2925753" cy="1909274"/>
            <a:chOff x="8835438" y="2295022"/>
            <a:chExt cx="3348214" cy="2401513"/>
          </a:xfrm>
        </p:grpSpPr>
        <p:sp>
          <p:nvSpPr>
            <p:cNvPr id="44" name="Elipse 43"/>
            <p:cNvSpPr/>
            <p:nvPr/>
          </p:nvSpPr>
          <p:spPr>
            <a:xfrm>
              <a:off x="9004128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Elipse 45"/>
            <p:cNvSpPr/>
            <p:nvPr/>
          </p:nvSpPr>
          <p:spPr>
            <a:xfrm>
              <a:off x="10707001" y="2349067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7" name="Picture 10" descr="Icono de Edificio del gobierno Basic Miscellany Lineal Color | Freepi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012" y="2513400"/>
              <a:ext cx="867340" cy="107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0" descr="Ayuntamiento - Iconos gratis de edifici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373" y="2528221"/>
              <a:ext cx="895432" cy="11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CuadroTexto 51"/>
            <p:cNvSpPr txBox="1"/>
            <p:nvPr/>
          </p:nvSpPr>
          <p:spPr>
            <a:xfrm>
              <a:off x="8835438" y="4038421"/>
              <a:ext cx="1461465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Congreso del Estado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10422525" y="4283713"/>
              <a:ext cx="1761127" cy="38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anose="020B0502020202020204" pitchFamily="34" charset="0"/>
                </a:rPr>
                <a:t>Ayuntamientos</a:t>
              </a:r>
              <a:endParaRPr lang="es-MX" sz="12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784276" y="151396"/>
            <a:ext cx="241662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Referéndum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ítulo 1"/>
          <p:cNvSpPr>
            <a:spLocks noGrp="1"/>
          </p:cNvSpPr>
          <p:nvPr>
            <p:ph type="title"/>
          </p:nvPr>
        </p:nvSpPr>
        <p:spPr>
          <a:xfrm>
            <a:off x="8270360" y="4079920"/>
            <a:ext cx="2489542" cy="967539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/>
            </a:r>
            <a:b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</a:br>
            <a: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estatal y municipal*</a:t>
            </a:r>
            <a:endParaRPr lang="es-MX" sz="1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084688" y="4194357"/>
            <a:ext cx="2731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*Ámbito de aplicación</a:t>
            </a:r>
            <a:endParaRPr lang="es-MX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2" descr="Ley - Iconos gratis de educaci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00" y="916808"/>
            <a:ext cx="1043049" cy="10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9793525" y="5649430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29-41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INICIATIVA POPULAR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PRESENTAR PROPUESTAS PARA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CREAR, REFORMAR, MODIFICAR, ADICIONAR, ABROGAR O DEROGAR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LA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CONSTITUCIÓN LOCAL, L</a:t>
              </a:r>
              <a:r>
                <a:rPr lang="es-MX" sz="1400" b="1" kern="1200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EYES, D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ECRETOS, R</a:t>
              </a:r>
              <a:r>
                <a:rPr lang="es-MX" sz="1400" b="1" kern="1200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EGLAMENTOS Y NORMAS ADMINISTRATIVAS</a:t>
              </a:r>
              <a:r>
                <a:rPr lang="es-MX" sz="1400" b="1" kern="1200" dirty="0" smtClean="0">
                  <a:latin typeface="Century Gothic" panose="020B0502020202020204" pitchFamily="34" charset="0"/>
                </a:rPr>
                <a:t> DE CARÁCTER GENERAL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6" y="859642"/>
            <a:ext cx="2616640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¿ANTE QUÉ AUTORIDAD?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1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500858" y="4965285"/>
            <a:ext cx="2166051" cy="813547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LEGISLACIÓN VIGENTE EN EL ESTADO DE MORELOS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211824" y="195001"/>
            <a:ext cx="340393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Iniciativa Popular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ítulo 1"/>
          <p:cNvSpPr>
            <a:spLocks noGrp="1"/>
          </p:cNvSpPr>
          <p:nvPr>
            <p:ph type="title"/>
          </p:nvPr>
        </p:nvSpPr>
        <p:spPr>
          <a:xfrm>
            <a:off x="8373884" y="4180044"/>
            <a:ext cx="2489542" cy="967539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/>
            </a:r>
            <a:b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</a:br>
            <a: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estatal y municipal*</a:t>
            </a:r>
            <a:endParaRPr lang="es-MX" sz="1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188212" y="4294481"/>
            <a:ext cx="2731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*Ámbito de aplicación</a:t>
            </a:r>
            <a:endParaRPr lang="es-MX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9793525" y="5649430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59-68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8028455" y="1924442"/>
            <a:ext cx="2925753" cy="1909274"/>
            <a:chOff x="8835438" y="2295022"/>
            <a:chExt cx="3348214" cy="2401513"/>
          </a:xfrm>
        </p:grpSpPr>
        <p:sp>
          <p:nvSpPr>
            <p:cNvPr id="37" name="Elipse 36"/>
            <p:cNvSpPr/>
            <p:nvPr/>
          </p:nvSpPr>
          <p:spPr>
            <a:xfrm>
              <a:off x="9004128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5" name="Elipse 44"/>
            <p:cNvSpPr/>
            <p:nvPr/>
          </p:nvSpPr>
          <p:spPr>
            <a:xfrm>
              <a:off x="10707001" y="2349067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8" name="Picture 10" descr="Icono de Edificio del gobierno Basic Miscellany Lineal Color | Freepi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012" y="2513400"/>
              <a:ext cx="867340" cy="107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0" descr="Ayuntamiento - Iconos gratis de edificio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373" y="2528221"/>
              <a:ext cx="895432" cy="11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CuadroTexto 54"/>
            <p:cNvSpPr txBox="1"/>
            <p:nvPr/>
          </p:nvSpPr>
          <p:spPr>
            <a:xfrm>
              <a:off x="8835438" y="4038421"/>
              <a:ext cx="1461465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Congreso del Estado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10422525" y="4283713"/>
              <a:ext cx="1761127" cy="38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anose="020B0502020202020204" pitchFamily="34" charset="0"/>
                </a:rPr>
                <a:t>Ayuntamientos</a:t>
              </a:r>
              <a:endParaRPr lang="es-MX" sz="12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2" name="Picture 16" descr="Asamblea - Iconos gratis de perso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82" y="2731921"/>
            <a:ext cx="1067884" cy="1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Recibir - Iconos gratis de manos y ges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64" y="885033"/>
            <a:ext cx="746978" cy="74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CONSULTA CIUDADANA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EL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PODER EJECUTIVO, EL CONGRESO DEL ESTADO, LOS AYUNTAMIENTOS, 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DE MANERA INDIVIDUAL O CONJUNTA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SOMETEN A CONSIDERACIÓN DE LA CIUDADANÍA 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CUALQUIER TEMA DE IMPACTO TRASCENDENTAL Y TERRITORIAL EN EL ESTADO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¿QUÉ AUTORIDADES?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latin typeface="Century Gothic" panose="020B0502020202020204" pitchFamily="34" charset="0"/>
                </a:rPr>
                <a:t>*Estado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 smtClean="0">
                  <a:latin typeface="Century Gothic" panose="020B0502020202020204" pitchFamily="34" charset="0"/>
                </a:rPr>
                <a:t>*Uno o varios municipios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latin typeface="Century Gothic" panose="020B0502020202020204" pitchFamily="34" charset="0"/>
                </a:rPr>
                <a:t>*Colonias </a:t>
              </a:r>
              <a:r>
                <a:rPr lang="es-MX" sz="1600" b="1" dirty="0">
                  <a:latin typeface="Century Gothic" panose="020B0502020202020204" pitchFamily="34" charset="0"/>
                </a:rPr>
                <a:t>y</a:t>
              </a:r>
              <a:r>
                <a:rPr lang="es-MX" sz="1600" b="1" kern="1200" dirty="0" smtClean="0">
                  <a:latin typeface="Century Gothic" panose="020B0502020202020204" pitchFamily="34" charset="0"/>
                </a:rPr>
                <a:t> Poblados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 smtClean="0">
                  <a:latin typeface="Century Gothic" panose="020B0502020202020204" pitchFamily="34" charset="0"/>
                </a:rPr>
                <a:t>*Grupos sociales organizados</a:t>
              </a:r>
              <a:endParaRPr lang="es-MX" sz="1600" b="1" kern="1200" dirty="0" smtClean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097637" y="192751"/>
            <a:ext cx="381663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Consulta Ciudadana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731290" y="4402133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69-78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o 40"/>
          <p:cNvGrpSpPr/>
          <p:nvPr/>
        </p:nvGrpSpPr>
        <p:grpSpPr>
          <a:xfrm>
            <a:off x="5312735" y="461870"/>
            <a:ext cx="1579611" cy="1579611"/>
            <a:chOff x="5129474" y="2578671"/>
            <a:chExt cx="1579611" cy="1579611"/>
          </a:xfrm>
        </p:grpSpPr>
        <p:pic>
          <p:nvPicPr>
            <p:cNvPr id="34" name="Picture 12" descr="Anuncian Icono Difusión Estilo Esquema Lleno Vector de stock por  ©iconfinder 4619225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89844" l="6348" r="93262">
                          <a14:foregroundMark x1="40723" y1="55078" x2="40723" y2="55078"/>
                          <a14:foregroundMark x1="16602" y1="52637" x2="16602" y2="52637"/>
                          <a14:foregroundMark x1="56348" y1="57422" x2="56348" y2="57422"/>
                          <a14:foregroundMark x1="56348" y1="36914" x2="56348" y2="36914"/>
                          <a14:foregroundMark x1="59961" y1="32129" x2="59961" y2="32129"/>
                          <a14:foregroundMark x1="75684" y1="38184" x2="75684" y2="38184"/>
                          <a14:foregroundMark x1="84082" y1="28516" x2="84082" y2="28516"/>
                          <a14:foregroundMark x1="44141" y1="57031" x2="44141" y2="57031"/>
                          <a14:foregroundMark x1="6348" y1="49316" x2="6348" y2="49316"/>
                          <a14:foregroundMark x1="10059" y1="59863" x2="10059" y2="59863"/>
                          <a14:foregroundMark x1="16699" y1="57031" x2="16699" y2="57031"/>
                          <a14:foregroundMark x1="48242" y1="62305" x2="48242" y2="62305"/>
                          <a14:foregroundMark x1="58887" y1="64551" x2="58887" y2="64551"/>
                          <a14:foregroundMark x1="60254" y1="46777" x2="60254" y2="46777"/>
                          <a14:foregroundMark x1="79590" y1="43848" x2="79590" y2="43848"/>
                          <a14:foregroundMark x1="85645" y1="39551" x2="85645" y2="39551"/>
                          <a14:foregroundMark x1="92578" y1="35254" x2="92578" y2="35254"/>
                          <a14:foregroundMark x1="93262" y1="62012" x2="93262" y2="62012"/>
                          <a14:foregroundMark x1="62500" y1="67969" x2="62500" y2="67969"/>
                          <a14:foregroundMark x1="59180" y1="62305" x2="59180" y2="62305"/>
                          <a14:foregroundMark x1="57227" y1="25684" x2="57227" y2="25684"/>
                          <a14:foregroundMark x1="58789" y1="25195" x2="58789" y2="25195"/>
                          <a14:foregroundMark x1="60449" y1="27344" x2="60449" y2="27344"/>
                          <a14:foregroundMark x1="20020" y1="58008" x2="20020" y2="58008"/>
                          <a14:foregroundMark x1="17480" y1="50977" x2="17480" y2="50977"/>
                          <a14:foregroundMark x1="19238" y1="54590" x2="19238" y2="54590"/>
                          <a14:foregroundMark x1="17773" y1="55664" x2="17773" y2="55664"/>
                          <a14:foregroundMark x1="58496" y1="72656" x2="58496" y2="72656"/>
                          <a14:foregroundMark x1="56348" y1="72070" x2="56348" y2="72070"/>
                          <a14:foregroundMark x1="58789" y1="69336" x2="58789" y2="69336"/>
                          <a14:foregroundMark x1="59570" y1="42480" x2="59570" y2="42480"/>
                          <a14:foregroundMark x1="58301" y1="37207" x2="58301" y2="37207"/>
                          <a14:foregroundMark x1="57422" y1="31250" x2="57422" y2="31250"/>
                          <a14:foregroundMark x1="47949" y1="57422" x2="47949" y2="57422"/>
                          <a14:foregroundMark x1="52246" y1="52148" x2="52246" y2="52148"/>
                          <a14:foregroundMark x1="29395" y1="48242" x2="29395" y2="48242"/>
                          <a14:foregroundMark x1="41016" y1="48242" x2="41016" y2="48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474" y="2578671"/>
              <a:ext cx="1579611" cy="157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orma libre 29"/>
            <p:cNvSpPr/>
            <p:nvPr/>
          </p:nvSpPr>
          <p:spPr>
            <a:xfrm>
              <a:off x="5302338" y="3328987"/>
              <a:ext cx="710317" cy="343194"/>
            </a:xfrm>
            <a:custGeom>
              <a:avLst/>
              <a:gdLst>
                <a:gd name="connsiteX0" fmla="*/ 704 w 720370"/>
                <a:gd name="connsiteY0" fmla="*/ 0 h 328580"/>
                <a:gd name="connsiteX1" fmla="*/ 696029 w 720370"/>
                <a:gd name="connsiteY1" fmla="*/ 7143 h 328580"/>
                <a:gd name="connsiteX2" fmla="*/ 696029 w 720370"/>
                <a:gd name="connsiteY2" fmla="*/ 7143 h 328580"/>
                <a:gd name="connsiteX3" fmla="*/ 696029 w 720370"/>
                <a:gd name="connsiteY3" fmla="*/ 323850 h 328580"/>
                <a:gd name="connsiteX4" fmla="*/ 367417 w 720370"/>
                <a:gd name="connsiteY4" fmla="*/ 197643 h 328580"/>
                <a:gd name="connsiteX5" fmla="*/ 57854 w 720370"/>
                <a:gd name="connsiteY5" fmla="*/ 202406 h 328580"/>
                <a:gd name="connsiteX6" fmla="*/ 704 w 720370"/>
                <a:gd name="connsiteY6" fmla="*/ 0 h 32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370" h="328580">
                  <a:moveTo>
                    <a:pt x="704" y="0"/>
                  </a:moveTo>
                  <a:lnTo>
                    <a:pt x="696029" y="7143"/>
                  </a:lnTo>
                  <a:lnTo>
                    <a:pt x="696029" y="7143"/>
                  </a:lnTo>
                  <a:cubicBezTo>
                    <a:pt x="696029" y="59927"/>
                    <a:pt x="750798" y="292100"/>
                    <a:pt x="696029" y="323850"/>
                  </a:cubicBezTo>
                  <a:cubicBezTo>
                    <a:pt x="641260" y="355600"/>
                    <a:pt x="473780" y="217884"/>
                    <a:pt x="367417" y="197643"/>
                  </a:cubicBezTo>
                  <a:cubicBezTo>
                    <a:pt x="261055" y="177402"/>
                    <a:pt x="118973" y="232568"/>
                    <a:pt x="57854" y="202406"/>
                  </a:cubicBezTo>
                  <a:cubicBezTo>
                    <a:pt x="-3265" y="172244"/>
                    <a:pt x="-1281" y="94456"/>
                    <a:pt x="704" y="0"/>
                  </a:cubicBezTo>
                  <a:close/>
                </a:path>
              </a:pathLst>
            </a:custGeom>
            <a:solidFill>
              <a:srgbClr val="36B8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6012656" y="2951479"/>
              <a:ext cx="102394" cy="788091"/>
            </a:xfrm>
            <a:prstGeom prst="rect">
              <a:avLst/>
            </a:prstGeom>
            <a:solidFill>
              <a:srgbClr val="FFA4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7487768" y="1812507"/>
            <a:ext cx="4309812" cy="1909274"/>
            <a:chOff x="7251530" y="2295022"/>
            <a:chExt cx="4932122" cy="2401513"/>
          </a:xfrm>
        </p:grpSpPr>
        <p:sp>
          <p:nvSpPr>
            <p:cNvPr id="51" name="Elipse 50"/>
            <p:cNvSpPr/>
            <p:nvPr/>
          </p:nvSpPr>
          <p:spPr>
            <a:xfrm>
              <a:off x="7395102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2" name="Picture 8" descr="Business Women Icon SVG Vector &amp; PNG Free Download | UXW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556" y="2450737"/>
              <a:ext cx="1026501" cy="115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Elipse 52"/>
            <p:cNvSpPr/>
            <p:nvPr/>
          </p:nvSpPr>
          <p:spPr>
            <a:xfrm>
              <a:off x="9004128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Elipse 53"/>
            <p:cNvSpPr/>
            <p:nvPr/>
          </p:nvSpPr>
          <p:spPr>
            <a:xfrm>
              <a:off x="10707001" y="2349067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9" name="Picture 10" descr="Icono de Edificio del gobierno Basic Miscellany Lineal Color | Freepi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012" y="2513400"/>
              <a:ext cx="867340" cy="107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0" descr="Ayuntamiento - Iconos gratis de edifici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373" y="2528221"/>
              <a:ext cx="895432" cy="11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CuadroTexto 60"/>
            <p:cNvSpPr txBox="1"/>
            <p:nvPr/>
          </p:nvSpPr>
          <p:spPr>
            <a:xfrm>
              <a:off x="7251530" y="4038421"/>
              <a:ext cx="1602433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Poder Ejecutivo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8835438" y="4038421"/>
              <a:ext cx="1461465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Congreso del Estado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10422525" y="4283713"/>
              <a:ext cx="1761127" cy="38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anose="020B0502020202020204" pitchFamily="34" charset="0"/>
                </a:rPr>
                <a:t>Ayuntamientos</a:t>
              </a:r>
              <a:endParaRPr lang="es-MX" sz="12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4" name="Picture 6" descr="5.200+ Participacion Ciudadana Ilustraciones de Stock, gráficos vectoriales  libres de derechos y clip art - iStock | Democracia, Participación,  Ciudadan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70" y="2792286"/>
            <a:ext cx="1517503" cy="15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COLABORACIÓN CIUDADANA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LA CIUDADANÍA DEL ESTADO O DE LOS MUNICIPIOS,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DE MANERA INDIVIDUAL O COLECTIVA COLABORA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CON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DEPENDENCIAS DE GOBIERNO 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DEL ESTADO Y/O DE LOS AYUNTAMIENTOS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PARA LA EJECUCIÓN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DE PROYECTOS PÚBLICOS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, APORTANDO RECURSOS O TRABAJO PERSONAL</a:t>
              </a:r>
              <a:endParaRPr lang="es-MX" sz="1400" b="1" kern="1200" dirty="0" smtClean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787952" y="196343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Colaboración Ciudadana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654978" y="4439305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79-85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7901039" y="3256421"/>
            <a:ext cx="1999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Dependencias de Gobierno Estatal y Municipal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pic>
        <p:nvPicPr>
          <p:cNvPr id="42" name="Picture 6" descr="Cooperación - Iconos gratis de re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65" y="2913558"/>
            <a:ext cx="1132591" cy="11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cono de Resultado Generic color lineal-color |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07" y="836808"/>
            <a:ext cx="1000837" cy="10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lipse 43"/>
          <p:cNvSpPr/>
          <p:nvPr/>
        </p:nvSpPr>
        <p:spPr>
          <a:xfrm>
            <a:off x="8383398" y="1790243"/>
            <a:ext cx="1038087" cy="152853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5" name="Picture 16" descr="Mesa redonda - Iconos gratis de usuar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14" y="1948330"/>
            <a:ext cx="892907" cy="10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lipse 45"/>
          <p:cNvSpPr/>
          <p:nvPr/>
        </p:nvSpPr>
        <p:spPr>
          <a:xfrm>
            <a:off x="9892958" y="1769953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7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751" y="1988724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/>
          <p:cNvSpPr txBox="1"/>
          <p:nvPr/>
        </p:nvSpPr>
        <p:spPr>
          <a:xfrm>
            <a:off x="9455498" y="3317976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RENDICIÓN DE CUENTAS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DERECHO DE LA CIUDADANÍA 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SOLICITAR Y RECIBIR DE AUTORIDADES ESTATALES Y MUNICIPALES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INFORMES GENERALES Y ESPECÍFICOS  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ACERCA DE SU GESTIÓN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PARA EVALUAR SU ACTUACIÓN BAJO LOS CRITERIOS DE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EFICIENCIA Y EFICACIA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Rendición de Cuentas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738231" y="5637746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86-90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4190255" y="2381616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LAS AUTORIDADES DEBERÁN DISEÑAR E IMPLEMENTAR EN SUS PÁGINAS OFICIALES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UN APARTADO DIGITAL DE RENDICIÓN DE CUENTAS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4" name="CuadroTexto 73"/>
          <p:cNvSpPr txBox="1"/>
          <p:nvPr/>
        </p:nvSpPr>
        <p:spPr>
          <a:xfrm>
            <a:off x="7633355" y="1812507"/>
            <a:ext cx="455864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Poder Ejecutivo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Poder Legislativo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Poder Judicial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Ayuntamientos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Órganos Autónomos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Organismos desconcentrados y descentralizados</a:t>
            </a:r>
          </a:p>
        </p:txBody>
      </p:sp>
      <p:pic>
        <p:nvPicPr>
          <p:cNvPr id="34" name="Picture 8" descr="Símbolo de búsqueda de lupa de dibujos animados lindo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9" y="808842"/>
            <a:ext cx="1313914" cy="13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Mecanismo - Iconos gratis de educa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751" y="4228169"/>
            <a:ext cx="1253852" cy="12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AUDIENCIA PÚBLICA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QUE LA CIUDADANÍA MEDIANTE EL DIÁLOGO CON FUNCIONARIOS DEL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PODER EJECUTIVO, LEGISLATIVO Y LOS MUNICIPIOS DEL ESTADO SOLICTE INFORMACIÓN O PROPUESTAS DE ACCIONES.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PROPONER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 ACCIONES,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ADOPTAR 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ACUERDOS,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EVALUAR 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EL CUMPLIMIENTO DE PROGRAMAS,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SOLICITAR INFORMACIÓN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, ENTRE OTRAS</a:t>
              </a:r>
              <a:endParaRPr lang="es-MX" sz="1400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¿QUÉ AUTORIDADES?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latin typeface="Century Gothic" panose="020B0502020202020204" pitchFamily="34" charset="0"/>
                </a:rPr>
                <a:t>ESPACIO </a:t>
              </a:r>
              <a:r>
                <a:rPr lang="es-MX" sz="1600" b="1" kern="1200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DELIBERATIVO</a:t>
              </a: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097637" y="192751"/>
            <a:ext cx="381663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Audiencia Pública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731290" y="4402133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91-100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o 40"/>
          <p:cNvGrpSpPr/>
          <p:nvPr/>
        </p:nvGrpSpPr>
        <p:grpSpPr>
          <a:xfrm>
            <a:off x="5312735" y="461870"/>
            <a:ext cx="1579611" cy="1579611"/>
            <a:chOff x="5129474" y="2578671"/>
            <a:chExt cx="1579611" cy="1579611"/>
          </a:xfrm>
        </p:grpSpPr>
        <p:pic>
          <p:nvPicPr>
            <p:cNvPr id="34" name="Picture 12" descr="Anuncian Icono Difusión Estilo Esquema Lleno Vector de stock por  ©iconfinder 4619225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89844" l="6348" r="93262">
                          <a14:foregroundMark x1="40723" y1="55078" x2="40723" y2="55078"/>
                          <a14:foregroundMark x1="16602" y1="52637" x2="16602" y2="52637"/>
                          <a14:foregroundMark x1="56348" y1="57422" x2="56348" y2="57422"/>
                          <a14:foregroundMark x1="56348" y1="36914" x2="56348" y2="36914"/>
                          <a14:foregroundMark x1="59961" y1="32129" x2="59961" y2="32129"/>
                          <a14:foregroundMark x1="75684" y1="38184" x2="75684" y2="38184"/>
                          <a14:foregroundMark x1="84082" y1="28516" x2="84082" y2="28516"/>
                          <a14:foregroundMark x1="44141" y1="57031" x2="44141" y2="57031"/>
                          <a14:foregroundMark x1="6348" y1="49316" x2="6348" y2="49316"/>
                          <a14:foregroundMark x1="10059" y1="59863" x2="10059" y2="59863"/>
                          <a14:foregroundMark x1="16699" y1="57031" x2="16699" y2="57031"/>
                          <a14:foregroundMark x1="48242" y1="62305" x2="48242" y2="62305"/>
                          <a14:foregroundMark x1="58887" y1="64551" x2="58887" y2="64551"/>
                          <a14:foregroundMark x1="60254" y1="46777" x2="60254" y2="46777"/>
                          <a14:foregroundMark x1="79590" y1="43848" x2="79590" y2="43848"/>
                          <a14:foregroundMark x1="85645" y1="39551" x2="85645" y2="39551"/>
                          <a14:foregroundMark x1="92578" y1="35254" x2="92578" y2="35254"/>
                          <a14:foregroundMark x1="93262" y1="62012" x2="93262" y2="62012"/>
                          <a14:foregroundMark x1="62500" y1="67969" x2="62500" y2="67969"/>
                          <a14:foregroundMark x1="59180" y1="62305" x2="59180" y2="62305"/>
                          <a14:foregroundMark x1="57227" y1="25684" x2="57227" y2="25684"/>
                          <a14:foregroundMark x1="58789" y1="25195" x2="58789" y2="25195"/>
                          <a14:foregroundMark x1="60449" y1="27344" x2="60449" y2="27344"/>
                          <a14:foregroundMark x1="20020" y1="58008" x2="20020" y2="58008"/>
                          <a14:foregroundMark x1="17480" y1="50977" x2="17480" y2="50977"/>
                          <a14:foregroundMark x1="19238" y1="54590" x2="19238" y2="54590"/>
                          <a14:foregroundMark x1="17773" y1="55664" x2="17773" y2="55664"/>
                          <a14:foregroundMark x1="58496" y1="72656" x2="58496" y2="72656"/>
                          <a14:foregroundMark x1="56348" y1="72070" x2="56348" y2="72070"/>
                          <a14:foregroundMark x1="58789" y1="69336" x2="58789" y2="69336"/>
                          <a14:foregroundMark x1="59570" y1="42480" x2="59570" y2="42480"/>
                          <a14:foregroundMark x1="58301" y1="37207" x2="58301" y2="37207"/>
                          <a14:foregroundMark x1="57422" y1="31250" x2="57422" y2="31250"/>
                          <a14:foregroundMark x1="47949" y1="57422" x2="47949" y2="57422"/>
                          <a14:foregroundMark x1="52246" y1="52148" x2="52246" y2="52148"/>
                          <a14:foregroundMark x1="29395" y1="48242" x2="29395" y2="48242"/>
                          <a14:foregroundMark x1="41016" y1="48242" x2="41016" y2="48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474" y="2578671"/>
              <a:ext cx="1579611" cy="157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orma libre 29"/>
            <p:cNvSpPr/>
            <p:nvPr/>
          </p:nvSpPr>
          <p:spPr>
            <a:xfrm>
              <a:off x="5302338" y="3328987"/>
              <a:ext cx="710317" cy="343194"/>
            </a:xfrm>
            <a:custGeom>
              <a:avLst/>
              <a:gdLst>
                <a:gd name="connsiteX0" fmla="*/ 704 w 720370"/>
                <a:gd name="connsiteY0" fmla="*/ 0 h 328580"/>
                <a:gd name="connsiteX1" fmla="*/ 696029 w 720370"/>
                <a:gd name="connsiteY1" fmla="*/ 7143 h 328580"/>
                <a:gd name="connsiteX2" fmla="*/ 696029 w 720370"/>
                <a:gd name="connsiteY2" fmla="*/ 7143 h 328580"/>
                <a:gd name="connsiteX3" fmla="*/ 696029 w 720370"/>
                <a:gd name="connsiteY3" fmla="*/ 323850 h 328580"/>
                <a:gd name="connsiteX4" fmla="*/ 367417 w 720370"/>
                <a:gd name="connsiteY4" fmla="*/ 197643 h 328580"/>
                <a:gd name="connsiteX5" fmla="*/ 57854 w 720370"/>
                <a:gd name="connsiteY5" fmla="*/ 202406 h 328580"/>
                <a:gd name="connsiteX6" fmla="*/ 704 w 720370"/>
                <a:gd name="connsiteY6" fmla="*/ 0 h 32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370" h="328580">
                  <a:moveTo>
                    <a:pt x="704" y="0"/>
                  </a:moveTo>
                  <a:lnTo>
                    <a:pt x="696029" y="7143"/>
                  </a:lnTo>
                  <a:lnTo>
                    <a:pt x="696029" y="7143"/>
                  </a:lnTo>
                  <a:cubicBezTo>
                    <a:pt x="696029" y="59927"/>
                    <a:pt x="750798" y="292100"/>
                    <a:pt x="696029" y="323850"/>
                  </a:cubicBezTo>
                  <a:cubicBezTo>
                    <a:pt x="641260" y="355600"/>
                    <a:pt x="473780" y="217884"/>
                    <a:pt x="367417" y="197643"/>
                  </a:cubicBezTo>
                  <a:cubicBezTo>
                    <a:pt x="261055" y="177402"/>
                    <a:pt x="118973" y="232568"/>
                    <a:pt x="57854" y="202406"/>
                  </a:cubicBezTo>
                  <a:cubicBezTo>
                    <a:pt x="-3265" y="172244"/>
                    <a:pt x="-1281" y="94456"/>
                    <a:pt x="704" y="0"/>
                  </a:cubicBezTo>
                  <a:close/>
                </a:path>
              </a:pathLst>
            </a:custGeom>
            <a:solidFill>
              <a:srgbClr val="36B8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6012656" y="2951479"/>
              <a:ext cx="102394" cy="788091"/>
            </a:xfrm>
            <a:prstGeom prst="rect">
              <a:avLst/>
            </a:prstGeom>
            <a:solidFill>
              <a:srgbClr val="FFA4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7487768" y="1812507"/>
            <a:ext cx="4309812" cy="1909274"/>
            <a:chOff x="7251530" y="2295022"/>
            <a:chExt cx="4932122" cy="2401513"/>
          </a:xfrm>
        </p:grpSpPr>
        <p:sp>
          <p:nvSpPr>
            <p:cNvPr id="51" name="Elipse 50"/>
            <p:cNvSpPr/>
            <p:nvPr/>
          </p:nvSpPr>
          <p:spPr>
            <a:xfrm>
              <a:off x="7395102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2" name="Picture 8" descr="Business Women Icon SVG Vector &amp; PNG Free Download | UXW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556" y="2450737"/>
              <a:ext cx="1026501" cy="115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Elipse 52"/>
            <p:cNvSpPr/>
            <p:nvPr/>
          </p:nvSpPr>
          <p:spPr>
            <a:xfrm>
              <a:off x="9004128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Elipse 53"/>
            <p:cNvSpPr/>
            <p:nvPr/>
          </p:nvSpPr>
          <p:spPr>
            <a:xfrm>
              <a:off x="10707001" y="2349067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9" name="Picture 10" descr="Icono de Edificio del gobierno Basic Miscellany Lineal Color | Freepi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012" y="2513400"/>
              <a:ext cx="867340" cy="107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0" descr="Ayuntamiento - Iconos gratis de edifici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373" y="2528221"/>
              <a:ext cx="895432" cy="11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CuadroTexto 60"/>
            <p:cNvSpPr txBox="1"/>
            <p:nvPr/>
          </p:nvSpPr>
          <p:spPr>
            <a:xfrm>
              <a:off x="7251530" y="4038421"/>
              <a:ext cx="1602433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Poder Ejecutivo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8835438" y="4038421"/>
              <a:ext cx="1461465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Congreso del Estado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10422525" y="4283713"/>
              <a:ext cx="1761127" cy="38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anose="020B0502020202020204" pitchFamily="34" charset="0"/>
                </a:rPr>
                <a:t>Ayuntamientos</a:t>
              </a:r>
              <a:endParaRPr lang="es-MX" sz="12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4" name="Picture 6" descr="5.200+ Participacion Ciudadana Ilustraciones de Stock, gráficos vectoriales  libres de derechos y clip art - iStock | Democracia, Participación,  Ciudadan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70" y="2792286"/>
            <a:ext cx="1517503" cy="15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DEL CABILDO ABIERTO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SESIÓN PÚBLICA Y ABIERTA 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QUE CELEBRAN LOS AYUNTAMIENTOS EN TÉRMINOS DE LA LEY ORGÁNICA MUNICIPAL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LOS HABITANTES SON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INFORMADOS DE LAS ACCIONES DE GOBIERNO Y PARTICIPAN DE VIVA VOZ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CIUDADANÍA-INTEGRANTES DEL AYUNTAMIENTO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Cabildo Abierto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577936" y="4349936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101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4243426" y="1889006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351727" y="3424818"/>
              <a:ext cx="3232062" cy="115576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TODAS LAS INQUIETUDES PLANTEADAS POR LA CIUDADANÍA SERÁN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ABORDADAS Y DISCUTIDAS EN LA SESIÓN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Picture 8" descr="Símbolo de búsqueda de lupa de dibujos animados lindo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6" y="707582"/>
            <a:ext cx="1313914" cy="13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Elipse 34"/>
          <p:cNvSpPr/>
          <p:nvPr/>
        </p:nvSpPr>
        <p:spPr>
          <a:xfrm>
            <a:off x="8448284" y="1846291"/>
            <a:ext cx="1041753" cy="1343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6" name="Picture 20" descr="Ayuntamiento - Iconos gratis de edific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36" y="1988724"/>
            <a:ext cx="782451" cy="9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/>
          <p:cNvSpPr txBox="1"/>
          <p:nvPr/>
        </p:nvSpPr>
        <p:spPr>
          <a:xfrm>
            <a:off x="8199702" y="3384392"/>
            <a:ext cx="153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Century Gothic" panose="020B0502020202020204" pitchFamily="34" charset="0"/>
              </a:rPr>
              <a:t>Ayuntamientos</a:t>
            </a:r>
            <a:endParaRPr lang="es-MX" sz="1200" b="1" dirty="0">
              <a:latin typeface="Century Gothic" panose="020B0502020202020204" pitchFamily="34" charset="0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10044328" y="1835562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21" y="2054333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/>
          <p:cNvSpPr txBox="1"/>
          <p:nvPr/>
        </p:nvSpPr>
        <p:spPr>
          <a:xfrm>
            <a:off x="9606868" y="3383585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pic>
        <p:nvPicPr>
          <p:cNvPr id="45" name="Picture 6" descr="Cooperación - Iconos gratis de re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68" y="3413067"/>
            <a:ext cx="1070242" cy="10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DEL CONGRESO ABIERTO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EL PLENO DEL CONGRESO AGENDA DENTRO DE LOS PUNTOS DEL ORDEN DEL DÍA DE LA SESIÓN,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LOS ASUNTOS REGISTRADOS EN TIEMPO Y FORMA POR LA CIUDADANÍA MORELENSE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PARA PARTICIPAR DE MANERA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ACTIVA</a:t>
              </a: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09621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*TRATAR </a:t>
              </a:r>
              <a:r>
                <a:rPr lang="es-MX" sz="13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ASUNTOS </a:t>
              </a:r>
              <a:r>
                <a:rPr lang="es-MX" sz="1300" b="1" dirty="0">
                  <a:solidFill>
                    <a:srgbClr val="D42B84"/>
                  </a:solidFill>
                  <a:latin typeface="Century Gothic" panose="020B0502020202020204" pitchFamily="34" charset="0"/>
                </a:rPr>
                <a:t>DE INTERÉS GENERAL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*ASUNTOS </a:t>
              </a:r>
              <a:r>
                <a:rPr lang="es-MX" sz="13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RELACIONADOS </a:t>
              </a:r>
              <a:r>
                <a:rPr lang="es-MX" sz="13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CON LA LEGISLACIÓN EN MATERIA </a:t>
              </a:r>
              <a:r>
                <a:rPr lang="es-MX" sz="13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DE </a:t>
              </a:r>
              <a:r>
                <a:rPr lang="es-MX" sz="1300" b="1" dirty="0">
                  <a:solidFill>
                    <a:srgbClr val="D42B84"/>
                  </a:solidFill>
                  <a:latin typeface="Century Gothic" panose="020B0502020202020204" pitchFamily="34" charset="0"/>
                </a:rPr>
                <a:t>D.D H.H</a:t>
              </a:r>
              <a:r>
                <a:rPr lang="es-MX" sz="13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. Y REFORMAS A LA CONSTITUCIÓN LOCAL</a:t>
              </a:r>
              <a:endParaRPr lang="es-MX" sz="1300" b="1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Congreso Abierto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690459" y="4622965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102-103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10044328" y="1835562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21" y="2054333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/>
          <p:cNvSpPr txBox="1"/>
          <p:nvPr/>
        </p:nvSpPr>
        <p:spPr>
          <a:xfrm>
            <a:off x="9606868" y="3383585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pic>
        <p:nvPicPr>
          <p:cNvPr id="45" name="Picture 6" descr="Cooperación - Iconos gratis de re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22" y="805721"/>
            <a:ext cx="1070242" cy="10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Elipse 41"/>
          <p:cNvSpPr/>
          <p:nvPr/>
        </p:nvSpPr>
        <p:spPr>
          <a:xfrm>
            <a:off x="8622675" y="1830296"/>
            <a:ext cx="1041753" cy="1343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6" name="Picture 10" descr="Icono de Edificio del gobierno Basic Miscellany Lineal Color | Freep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278" y="2003913"/>
            <a:ext cx="757903" cy="85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adroTexto 46"/>
          <p:cNvSpPr txBox="1"/>
          <p:nvPr/>
        </p:nvSpPr>
        <p:spPr>
          <a:xfrm>
            <a:off x="8475270" y="3216350"/>
            <a:ext cx="127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Congreso del Estado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pic>
        <p:nvPicPr>
          <p:cNvPr id="48" name="Picture 8" descr="Autoridad - Iconos gratis de person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48" y="2857333"/>
            <a:ext cx="1380790" cy="13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ASAMBLEA CIUDADANA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MECANISMO DE DEMOCRACIA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DELIBERATIVA, PÚBLICO, ABIERTO Y PERMANENTE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INFORMACIÓN, ANÁLISIS, CONSULTA Y DELIBERACIÓN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NO VINCULANTE 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ASUNTOS DE CARÁCTER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COLECTIVO O COMUNITARIO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Asamblea Ciudadana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894809" y="5524044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104-114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4243426" y="1889006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351727" y="3424818"/>
              <a:ext cx="3232062" cy="115576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AYUNTAMIENTO- HABITANTES </a:t>
              </a: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DE COLONIAS/COMUNIDADES RECONOCIDAS POR EL BANDO DE POLICÍA Y BUEN GOBIERNO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Picture 8" descr="Símbolo de búsqueda de lupa de dibujos animados lindo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6" y="707582"/>
            <a:ext cx="1313914" cy="13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Elipse 34"/>
          <p:cNvSpPr/>
          <p:nvPr/>
        </p:nvSpPr>
        <p:spPr>
          <a:xfrm>
            <a:off x="8448284" y="1846291"/>
            <a:ext cx="1041753" cy="1343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6" name="Picture 20" descr="Ayuntamiento - Iconos gratis de edific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36" y="1988724"/>
            <a:ext cx="782451" cy="9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/>
          <p:cNvSpPr txBox="1"/>
          <p:nvPr/>
        </p:nvSpPr>
        <p:spPr>
          <a:xfrm>
            <a:off x="8199702" y="3384392"/>
            <a:ext cx="153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Century Gothic" panose="020B0502020202020204" pitchFamily="34" charset="0"/>
              </a:rPr>
              <a:t>Ayuntamientos</a:t>
            </a:r>
            <a:endParaRPr lang="es-MX" sz="1200" b="1" dirty="0">
              <a:latin typeface="Century Gothic" panose="020B0502020202020204" pitchFamily="34" charset="0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10044328" y="1835562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21" y="2054333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/>
          <p:cNvSpPr txBox="1"/>
          <p:nvPr/>
        </p:nvSpPr>
        <p:spPr>
          <a:xfrm>
            <a:off x="9606868" y="3383585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pic>
        <p:nvPicPr>
          <p:cNvPr id="45" name="Picture 6" descr="Cooperación - Iconos gratis de re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68" y="3413067"/>
            <a:ext cx="1070242" cy="10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973447" y="4017482"/>
            <a:ext cx="3850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*Mediante </a:t>
            </a:r>
            <a:r>
              <a:rPr lang="es-MX" b="1" dirty="0">
                <a:latin typeface="Century Gothic" panose="020B0502020202020204" pitchFamily="34" charset="0"/>
              </a:rPr>
              <a:t>Convocatoria </a:t>
            </a:r>
            <a:r>
              <a:rPr lang="es-MX" b="1" dirty="0" smtClean="0">
                <a:latin typeface="Century Gothic" panose="020B0502020202020204" pitchFamily="34" charset="0"/>
              </a:rPr>
              <a:t>Pública de los Ayuntamientos*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DIFUSIÓN PÚBLICA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PROGRAMA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PERMANENTE 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DE DIFUSIÓN DEL PODER EJECUTIVO Y LOS AYUNTAMIENTOS A LOS HABITANTES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EN GENERAL SOBRE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LEYES, DECRETOS, ACCIONES Y FUNCIONES 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RELATIVAS A SU ENCARGO</a:t>
              </a:r>
              <a:endParaRPr lang="es-MX" sz="1400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EN ESPECÍFICO SOBRE LA INTRODUCCIÓN 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DE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OBRA PÚBLICA Y PRESTACIÓN DE SERVICIOS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Difusión Pública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9775376" y="5695239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115-120 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o 34"/>
          <p:cNvGrpSpPr/>
          <p:nvPr/>
        </p:nvGrpSpPr>
        <p:grpSpPr>
          <a:xfrm>
            <a:off x="5205664" y="499970"/>
            <a:ext cx="1579611" cy="1579611"/>
            <a:chOff x="5129474" y="2578671"/>
            <a:chExt cx="1579611" cy="1579611"/>
          </a:xfrm>
        </p:grpSpPr>
        <p:pic>
          <p:nvPicPr>
            <p:cNvPr id="36" name="Picture 12" descr="Anuncian Icono Difusión Estilo Esquema Lleno Vector de stock por  ©iconfinder 4619225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89844" l="6348" r="93262">
                          <a14:foregroundMark x1="40723" y1="55078" x2="40723" y2="55078"/>
                          <a14:foregroundMark x1="16602" y1="52637" x2="16602" y2="52637"/>
                          <a14:foregroundMark x1="56348" y1="57422" x2="56348" y2="57422"/>
                          <a14:foregroundMark x1="56348" y1="36914" x2="56348" y2="36914"/>
                          <a14:foregroundMark x1="59961" y1="32129" x2="59961" y2="32129"/>
                          <a14:foregroundMark x1="75684" y1="38184" x2="75684" y2="38184"/>
                          <a14:foregroundMark x1="84082" y1="28516" x2="84082" y2="28516"/>
                          <a14:foregroundMark x1="44141" y1="57031" x2="44141" y2="57031"/>
                          <a14:foregroundMark x1="6348" y1="49316" x2="6348" y2="49316"/>
                          <a14:foregroundMark x1="10059" y1="59863" x2="10059" y2="59863"/>
                          <a14:foregroundMark x1="16699" y1="57031" x2="16699" y2="57031"/>
                          <a14:foregroundMark x1="48242" y1="62305" x2="48242" y2="62305"/>
                          <a14:foregroundMark x1="58887" y1="64551" x2="58887" y2="64551"/>
                          <a14:foregroundMark x1="60254" y1="46777" x2="60254" y2="46777"/>
                          <a14:foregroundMark x1="79590" y1="43848" x2="79590" y2="43848"/>
                          <a14:foregroundMark x1="85645" y1="39551" x2="85645" y2="39551"/>
                          <a14:foregroundMark x1="92578" y1="35254" x2="92578" y2="35254"/>
                          <a14:foregroundMark x1="93262" y1="62012" x2="93262" y2="62012"/>
                          <a14:foregroundMark x1="62500" y1="67969" x2="62500" y2="67969"/>
                          <a14:foregroundMark x1="59180" y1="62305" x2="59180" y2="62305"/>
                          <a14:foregroundMark x1="57227" y1="25684" x2="57227" y2="25684"/>
                          <a14:foregroundMark x1="58789" y1="25195" x2="58789" y2="25195"/>
                          <a14:foregroundMark x1="60449" y1="27344" x2="60449" y2="27344"/>
                          <a14:foregroundMark x1="20020" y1="58008" x2="20020" y2="58008"/>
                          <a14:foregroundMark x1="17480" y1="50977" x2="17480" y2="50977"/>
                          <a14:foregroundMark x1="19238" y1="54590" x2="19238" y2="54590"/>
                          <a14:foregroundMark x1="17773" y1="55664" x2="17773" y2="55664"/>
                          <a14:foregroundMark x1="58496" y1="72656" x2="58496" y2="72656"/>
                          <a14:foregroundMark x1="56348" y1="72070" x2="56348" y2="72070"/>
                          <a14:foregroundMark x1="58789" y1="69336" x2="58789" y2="69336"/>
                          <a14:foregroundMark x1="59570" y1="42480" x2="59570" y2="42480"/>
                          <a14:foregroundMark x1="58301" y1="37207" x2="58301" y2="37207"/>
                          <a14:foregroundMark x1="57422" y1="31250" x2="57422" y2="31250"/>
                          <a14:foregroundMark x1="47949" y1="57422" x2="47949" y2="57422"/>
                          <a14:foregroundMark x1="52246" y1="52148" x2="52246" y2="52148"/>
                          <a14:foregroundMark x1="29395" y1="48242" x2="29395" y2="48242"/>
                          <a14:foregroundMark x1="41016" y1="48242" x2="41016" y2="48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474" y="2578671"/>
              <a:ext cx="1579611" cy="157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Forma libre 36"/>
            <p:cNvSpPr/>
            <p:nvPr/>
          </p:nvSpPr>
          <p:spPr>
            <a:xfrm>
              <a:off x="5302338" y="3328987"/>
              <a:ext cx="710317" cy="343194"/>
            </a:xfrm>
            <a:custGeom>
              <a:avLst/>
              <a:gdLst>
                <a:gd name="connsiteX0" fmla="*/ 704 w 720370"/>
                <a:gd name="connsiteY0" fmla="*/ 0 h 328580"/>
                <a:gd name="connsiteX1" fmla="*/ 696029 w 720370"/>
                <a:gd name="connsiteY1" fmla="*/ 7143 h 328580"/>
                <a:gd name="connsiteX2" fmla="*/ 696029 w 720370"/>
                <a:gd name="connsiteY2" fmla="*/ 7143 h 328580"/>
                <a:gd name="connsiteX3" fmla="*/ 696029 w 720370"/>
                <a:gd name="connsiteY3" fmla="*/ 323850 h 328580"/>
                <a:gd name="connsiteX4" fmla="*/ 367417 w 720370"/>
                <a:gd name="connsiteY4" fmla="*/ 197643 h 328580"/>
                <a:gd name="connsiteX5" fmla="*/ 57854 w 720370"/>
                <a:gd name="connsiteY5" fmla="*/ 202406 h 328580"/>
                <a:gd name="connsiteX6" fmla="*/ 704 w 720370"/>
                <a:gd name="connsiteY6" fmla="*/ 0 h 32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370" h="328580">
                  <a:moveTo>
                    <a:pt x="704" y="0"/>
                  </a:moveTo>
                  <a:lnTo>
                    <a:pt x="696029" y="7143"/>
                  </a:lnTo>
                  <a:lnTo>
                    <a:pt x="696029" y="7143"/>
                  </a:lnTo>
                  <a:cubicBezTo>
                    <a:pt x="696029" y="59927"/>
                    <a:pt x="750798" y="292100"/>
                    <a:pt x="696029" y="323850"/>
                  </a:cubicBezTo>
                  <a:cubicBezTo>
                    <a:pt x="641260" y="355600"/>
                    <a:pt x="473780" y="217884"/>
                    <a:pt x="367417" y="197643"/>
                  </a:cubicBezTo>
                  <a:cubicBezTo>
                    <a:pt x="261055" y="177402"/>
                    <a:pt x="118973" y="232568"/>
                    <a:pt x="57854" y="202406"/>
                  </a:cubicBezTo>
                  <a:cubicBezTo>
                    <a:pt x="-3265" y="172244"/>
                    <a:pt x="-1281" y="94456"/>
                    <a:pt x="704" y="0"/>
                  </a:cubicBezTo>
                  <a:close/>
                </a:path>
              </a:pathLst>
            </a:custGeom>
            <a:solidFill>
              <a:srgbClr val="36B8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12656" y="2951479"/>
              <a:ext cx="102394" cy="788091"/>
            </a:xfrm>
            <a:prstGeom prst="rect">
              <a:avLst/>
            </a:prstGeom>
            <a:solidFill>
              <a:srgbClr val="FFA4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43" name="Picture 6" descr="Cooperación - Iconos gratis de negocios y finanz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63" y="2686434"/>
            <a:ext cx="1370526" cy="13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lipse 43"/>
          <p:cNvSpPr/>
          <p:nvPr/>
        </p:nvSpPr>
        <p:spPr>
          <a:xfrm>
            <a:off x="8390034" y="1790777"/>
            <a:ext cx="1041753" cy="1343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5" name="Picture 8" descr="Business Women Icon SVG Vector &amp; PNG Free Download | UXW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939" y="1914575"/>
            <a:ext cx="896982" cy="9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lipse 45"/>
          <p:cNvSpPr/>
          <p:nvPr/>
        </p:nvSpPr>
        <p:spPr>
          <a:xfrm>
            <a:off x="10029975" y="1752575"/>
            <a:ext cx="1041753" cy="1343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7" name="Picture 20" descr="Ayuntamiento - Iconos gratis de edifici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26" y="1895008"/>
            <a:ext cx="782451" cy="9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/>
          <p:cNvSpPr txBox="1"/>
          <p:nvPr/>
        </p:nvSpPr>
        <p:spPr>
          <a:xfrm>
            <a:off x="8264577" y="3176831"/>
            <a:ext cx="14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Poder Ejecutivo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9781393" y="3307609"/>
            <a:ext cx="153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Century Gothic" panose="020B0502020202020204" pitchFamily="34" charset="0"/>
              </a:rPr>
              <a:t>Ayuntamientos</a:t>
            </a:r>
            <a:endParaRPr lang="es-MX" sz="1200" b="1" dirty="0">
              <a:latin typeface="Century Gothic" panose="020B0502020202020204" pitchFamily="34" charset="0"/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9120258" y="3785936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4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051" y="4004707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uadroTexto 54"/>
          <p:cNvSpPr txBox="1"/>
          <p:nvPr/>
        </p:nvSpPr>
        <p:spPr>
          <a:xfrm>
            <a:off x="8682798" y="5333959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12542" y="6858000"/>
            <a:ext cx="121920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457200" lvl="1" indent="0">
              <a:buNone/>
            </a:pPr>
            <a:endParaRPr lang="es-MX" b="1" dirty="0" smtClean="0"/>
          </a:p>
          <a:p>
            <a:pPr marL="457200" lvl="1" indent="0">
              <a:buNone/>
            </a:pPr>
            <a:endParaRPr lang="es-MX" dirty="0"/>
          </a:p>
          <a:p>
            <a:pPr marL="971550" lvl="1" indent="-514350">
              <a:buFont typeface="+mj-lt"/>
              <a:buAutoNum type="romanUcPeriod"/>
            </a:pPr>
            <a:endParaRPr lang="es-MX" dirty="0" smtClean="0"/>
          </a:p>
          <a:p>
            <a:pPr lvl="1"/>
            <a:endParaRPr lang="es-MX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6286061" y="3303141"/>
            <a:ext cx="5692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REGLAMENTO DE LA LEY DE PARTICIPACIÓN  CIUDADANA DEL ESTADO DE MORELOS. 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6045814" y="2943324"/>
            <a:ext cx="64377" cy="39146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109" y="685800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6986" cy="902509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14191" y="120047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-6035" y="293418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55907" y="3312102"/>
            <a:ext cx="6034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LEY DE PARTICIPACIÓN CIUDADANA DEL ESTADO DE MORELOS: </a:t>
            </a:r>
            <a:endParaRPr lang="es-MX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00050" indent="-400050" algn="ctr">
              <a:buFont typeface="+mj-lt"/>
              <a:buAutoNum type="romanUcPeriod"/>
            </a:pPr>
            <a:r>
              <a:rPr lang="es-MX" b="1" dirty="0" smtClean="0">
                <a:solidFill>
                  <a:srgbClr val="DE04B4"/>
                </a:solidFill>
                <a:latin typeface="Century Gothic" panose="020B0502020202020204" pitchFamily="34" charset="0"/>
              </a:rPr>
              <a:t>Artículos 2, 3, 6.</a:t>
            </a:r>
            <a:endParaRPr lang="es-MX" b="1" dirty="0">
              <a:solidFill>
                <a:srgbClr val="DE04B4"/>
              </a:solidFill>
              <a:latin typeface="Century Gothic" panose="020B0502020202020204" pitchFamily="34" charset="0"/>
            </a:endParaRPr>
          </a:p>
          <a:p>
            <a:pPr algn="ctr"/>
            <a:endParaRPr lang="es-MX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6406" t="51794" r="47031" b="37403"/>
          <a:stretch/>
        </p:blipFill>
        <p:spPr>
          <a:xfrm>
            <a:off x="2053761" y="4498498"/>
            <a:ext cx="2038350" cy="1887523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932694" y="524281"/>
            <a:ext cx="10354994" cy="75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MARCO JURÍDICO APLICABLE</a:t>
            </a:r>
            <a:endParaRPr lang="es-MX" sz="36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700058" y="1488354"/>
            <a:ext cx="5157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CONSTITUCIÓN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POLÍTICA DEL ESTADO LIBRE Y SOBERANO DE MORELOS (CPELSM):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s-MX" b="1" dirty="0">
                <a:solidFill>
                  <a:srgbClr val="DE04B4"/>
                </a:solidFill>
                <a:latin typeface="Century Gothic" panose="020B0502020202020204" pitchFamily="34" charset="0"/>
              </a:rPr>
              <a:t>Artículo 19 Bis.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s-MX" b="1" dirty="0">
                <a:solidFill>
                  <a:srgbClr val="DE04B4"/>
                </a:solidFill>
                <a:latin typeface="Century Gothic" panose="020B0502020202020204" pitchFamily="34" charset="0"/>
              </a:rPr>
              <a:t>Artículo 23, fracción V, numeral 9.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21858" y="1467162"/>
            <a:ext cx="4690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CONSTITUCIÓN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POLÍTICA 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 LOS ESTADOS UNIDOS MEXICANOS:  </a:t>
            </a:r>
          </a:p>
          <a:p>
            <a:pPr marL="800100" lvl="1" indent="-342900" algn="just">
              <a:buAutoNum type="romanUcPeriod"/>
            </a:pPr>
            <a:r>
              <a:rPr lang="es-MX" b="1" dirty="0" smtClean="0">
                <a:solidFill>
                  <a:srgbClr val="DE04B4"/>
                </a:solidFill>
                <a:latin typeface="Century Gothic" panose="020B0502020202020204" pitchFamily="34" charset="0"/>
              </a:rPr>
              <a:t>Artículo 26.</a:t>
            </a:r>
            <a:endParaRPr lang="es-MX" b="1" dirty="0">
              <a:solidFill>
                <a:srgbClr val="DE04B4"/>
              </a:solidFill>
              <a:latin typeface="Century Gothic" panose="020B0502020202020204" pitchFamily="34" charset="0"/>
            </a:endParaRPr>
          </a:p>
          <a:p>
            <a:pPr marL="971550" lvl="1" indent="-514350" algn="just">
              <a:buFont typeface="+mj-lt"/>
              <a:buAutoNum type="romanUcPeriod"/>
            </a:pPr>
            <a:r>
              <a:rPr lang="es-MX" b="1" dirty="0">
                <a:solidFill>
                  <a:srgbClr val="DE04B4"/>
                </a:solidFill>
                <a:latin typeface="Century Gothic" panose="020B0502020202020204" pitchFamily="34" charset="0"/>
              </a:rPr>
              <a:t>Artículo </a:t>
            </a:r>
            <a:r>
              <a:rPr lang="es-MX" b="1" dirty="0" smtClean="0">
                <a:solidFill>
                  <a:srgbClr val="DE04B4"/>
                </a:solidFill>
                <a:latin typeface="Century Gothic" panose="020B0502020202020204" pitchFamily="34" charset="0"/>
              </a:rPr>
              <a:t>35.</a:t>
            </a:r>
            <a:endParaRPr lang="es-MX" b="1" dirty="0">
              <a:solidFill>
                <a:srgbClr val="DE04B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49" y="4269611"/>
            <a:ext cx="2012898" cy="20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RED DE CONTRALORÍA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LA CIUDADANÍA INTERESADA, DE MANERA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VOLUNTARIA, INDIVIDUAL O COLECTIVA 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(COLEGIOS O ASOCIACIONES CIVILES/PROFESIONISTAS)</a:t>
              </a:r>
              <a:endParaRPr lang="es-MX" sz="1400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ASUMEN EL COMPROMISO DE MANERA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HONORÍFICA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PARA SUPERVISAR Y GARANTIZAR LA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TRANSPARENCIA, EFICACIA Y EFICIENCIA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Red de Contraloría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738231" y="5637746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121-135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4190255" y="2381616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DEL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EJERCICIO DEL GASTO PÚBLICO </a:t>
              </a: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ESTATAL Y MUNICIPAL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Picture 8" descr="Símbolo de búsqueda de lupa de dibujos animados lindo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9" y="808842"/>
            <a:ext cx="1313914" cy="13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Elipse 36"/>
          <p:cNvSpPr/>
          <p:nvPr/>
        </p:nvSpPr>
        <p:spPr>
          <a:xfrm>
            <a:off x="8592447" y="1727194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40" y="1945965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uadroTexto 42"/>
          <p:cNvSpPr txBox="1"/>
          <p:nvPr/>
        </p:nvSpPr>
        <p:spPr>
          <a:xfrm>
            <a:off x="8154987" y="3275217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8282028" y="3624470"/>
            <a:ext cx="381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Poder Ejecutivo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Poder Legislativo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Poder Judicial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Ayuntamientos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Órganos Autónomos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Organismos desconcentrados y descentralizados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Fideicomisos públicos</a:t>
            </a:r>
          </a:p>
        </p:txBody>
      </p:sp>
      <p:pic>
        <p:nvPicPr>
          <p:cNvPr id="46" name="Picture 18" descr="IMPEPAC |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659" y="1726852"/>
            <a:ext cx="2254469" cy="1424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angular 5"/>
          <p:cNvCxnSpPr/>
          <p:nvPr/>
        </p:nvCxnSpPr>
        <p:spPr>
          <a:xfrm flipV="1">
            <a:off x="3331837" y="1672854"/>
            <a:ext cx="5136784" cy="364128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DEL GOBIERNO ABIERTO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FORTALECER DE MANERA INTEGRAL LA PARTICIPACIÓN CIUDADANA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EFECTIVA Y COLABORATIVA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ENTRE GOBIERNO, INSTITUCIONES, CIUDADANÍA Y SOCIEDAD CIVIL ORGANIZADA</a:t>
              </a:r>
              <a:endPara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574150" y="839816"/>
            <a:ext cx="2976608" cy="1666075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TRANSPARENCIA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INTEGRIDAD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RENDICIÓN DE CUENTAS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PARTICIPACIÓN CIUDADANA</a:t>
            </a:r>
            <a:endParaRPr lang="es-MX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09621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GENERAR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ESTRATEGIAS, INICIATIVAS CONJUNTAS Y LÍNEAS DE ACCIÓN ESPECÍFICAS 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EN EL ÁMBITO DE SUS RESPECTIVAS ATRIBUCIONES</a:t>
              </a:r>
              <a:endParaRPr lang="es-MX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Gobierno Abierto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9134134" y="5557899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136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6" descr="Cooperación - Iconos gratis de re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08" y="3156241"/>
            <a:ext cx="1070242" cy="10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o 29"/>
          <p:cNvGrpSpPr/>
          <p:nvPr/>
        </p:nvGrpSpPr>
        <p:grpSpPr>
          <a:xfrm>
            <a:off x="4316233" y="114500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351727" y="3424817"/>
              <a:ext cx="3232063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PROMOVER Y FORTALECER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6" descr="Cooperación - Iconos gratis de negocios y finanz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191" y="2525716"/>
            <a:ext cx="1370526" cy="13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uadroTexto 49"/>
          <p:cNvSpPr txBox="1"/>
          <p:nvPr/>
        </p:nvSpPr>
        <p:spPr>
          <a:xfrm>
            <a:off x="8246785" y="3828563"/>
            <a:ext cx="3818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Poder Ejecutivo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Poder Legislativo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Poder Judicial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Ayuntamientos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Órganos Autónomos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Organismos desconcentrados y descentralizados</a:t>
            </a:r>
          </a:p>
        </p:txBody>
      </p:sp>
    </p:spTree>
    <p:extLst>
      <p:ext uri="{BB962C8B-B14F-4D97-AF65-F5344CB8AC3E}">
        <p14:creationId xmlns:p14="http://schemas.microsoft.com/office/powerpoint/2010/main" val="7698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angular 5"/>
          <p:cNvCxnSpPr/>
          <p:nvPr/>
        </p:nvCxnSpPr>
        <p:spPr>
          <a:xfrm flipV="1">
            <a:off x="3331837" y="1672854"/>
            <a:ext cx="5136784" cy="364128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FINALIDAD DEL PRESUPUESTO PARTICIPATIVO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IDENTIFICAR NECESIDADES DE LAS COMUNIDADES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GARANTIZAR LA PARTICIPACIÓN DE LOS HABITANTES DE LAS COMUNIDADES</a:t>
              </a:r>
              <a:endPara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539109" y="525332"/>
            <a:ext cx="3491427" cy="2467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LEY DE PRESUPUESTO PARTICIPATIVO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5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REGLAMENTO DE LA LEY DE PRESUPUESTO PARTICIPATIVO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5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REGLAMENTO DE ASAMBLEAS EN MATERIA DE PRESUPUESTO PARTICPATIVO DEL IMPEPAC</a:t>
            </a:r>
            <a:endParaRPr lang="es-MX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09621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FACILITAR LA GOBERNANZA Y GASTO PÚBLICO MEDIANTE LA COLABORACIÓN ENTRE LA CIUDADANIA</a:t>
              </a:r>
              <a:endParaRPr lang="es-MX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Presupuesto Participativo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6" descr="Cooperación - Iconos gratis de re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08" y="3156241"/>
            <a:ext cx="1070242" cy="10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o 29"/>
          <p:cNvGrpSpPr/>
          <p:nvPr/>
        </p:nvGrpSpPr>
        <p:grpSpPr>
          <a:xfrm>
            <a:off x="4316233" y="114500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351727" y="3424817"/>
              <a:ext cx="3232063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CONTRIBUIR DE MANERA EFECTIVA LA PARTICIPACIÓN CIUDADANA EN LOS PROCESOS DE APLICACIÓN, EJECUCIÓN Y SEGUIMIENTO DE LOS RECURSOS ASIGNADOS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6" descr="Cooperación - Iconos gratis de negocios y finanz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219" y="4569092"/>
            <a:ext cx="907162" cy="9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uadroTexto 49"/>
          <p:cNvSpPr txBox="1"/>
          <p:nvPr/>
        </p:nvSpPr>
        <p:spPr>
          <a:xfrm>
            <a:off x="8246785" y="3702945"/>
            <a:ext cx="381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1400" b="1" dirty="0" smtClean="0">
                <a:solidFill>
                  <a:srgbClr val="EB31D0"/>
                </a:solidFill>
                <a:latin typeface="Century Gothic" panose="020B0502020202020204" pitchFamily="34" charset="0"/>
              </a:rPr>
              <a:t>AUTORIDADES</a:t>
            </a:r>
          </a:p>
          <a:p>
            <a:pPr lvl="1" algn="ctr"/>
            <a:endParaRPr lang="es-MX" sz="1400" b="1" dirty="0" smtClean="0">
              <a:solidFill>
                <a:srgbClr val="EB31D0"/>
              </a:solidFill>
              <a:latin typeface="Century Gothic" panose="020B0502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Persona titular de la Gubernatura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Congreso del Estado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COPLADEMOR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IMPEPAC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Ayuntamientos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Asambleas Comunitarias.</a:t>
            </a:r>
          </a:p>
        </p:txBody>
      </p:sp>
    </p:spTree>
    <p:extLst>
      <p:ext uri="{BB962C8B-B14F-4D97-AF65-F5344CB8AC3E}">
        <p14:creationId xmlns:p14="http://schemas.microsoft.com/office/powerpoint/2010/main" val="21967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411498" y="189309"/>
            <a:ext cx="5559168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Banco de Información de Participación Ciudadana</a:t>
            </a:r>
          </a:p>
          <a:p>
            <a:pPr algn="ctr"/>
            <a:r>
              <a:rPr lang="es-MX" sz="32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(BIPAC)</a:t>
            </a:r>
            <a:endParaRPr lang="es-MX" sz="3200" b="1" dirty="0">
              <a:solidFill>
                <a:srgbClr val="D42B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73372" y="4019710"/>
            <a:ext cx="4233212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2065" marR="5080" algn="just">
              <a:tabLst>
                <a:tab pos="329565" algn="l"/>
              </a:tabLst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Estará a disposición de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 cualquier persona interesada en el tema 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en la página oficial del IMPEPAC.</a:t>
            </a:r>
            <a:endParaRPr lang="es-MX" b="1" spc="-10" dirty="0">
              <a:solidFill>
                <a:srgbClr val="D42B84"/>
              </a:solidFill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5968710" y="2323456"/>
            <a:ext cx="6578840" cy="2003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marR="5715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MX" b="1" dirty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autoridades vinculadas a la observancia y cumplimiento de los mecanismos, cuenten con acceso a la información veraz y suficiente respecto de la i</a:t>
            </a:r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mplementación </a:t>
            </a:r>
            <a:r>
              <a:rPr lang="es-MX" b="1" dirty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mecanismos previstos en la Constitución y en la Ley.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702051" y="4327081"/>
            <a:ext cx="5722615" cy="187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742950" marR="571500" lvl="1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MX" sz="1700" b="1" dirty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Cubrir los criterios de: </a:t>
            </a:r>
          </a:p>
          <a:p>
            <a:pPr marL="1257300" marR="571500" lvl="2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sz="1700" b="1" dirty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Vigilancia;</a:t>
            </a:r>
          </a:p>
          <a:p>
            <a:pPr marL="1257300" marR="571500" lvl="2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sz="1700" b="1" dirty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Seguimiento;</a:t>
            </a:r>
          </a:p>
          <a:p>
            <a:pPr marL="1257300" marR="571500" lvl="2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sz="1700" b="1" dirty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Cumplimiento de los mecanismos de participación ciudadana.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6005608" y="1967215"/>
            <a:ext cx="1120087" cy="340989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Objetivo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869444" y="1584836"/>
            <a:ext cx="1096886" cy="356240"/>
            <a:chOff x="171929" y="152823"/>
            <a:chExt cx="5598881" cy="854980"/>
          </a:xfrm>
        </p:grpSpPr>
        <p:sp>
          <p:nvSpPr>
            <p:cNvPr id="24" name="Rectángulo redondeado 23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¿Qué es?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994874" y="5265415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138-139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73372" y="2083725"/>
            <a:ext cx="4233212" cy="203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algn="just">
              <a:lnSpc>
                <a:spcPct val="100000"/>
              </a:lnSpc>
              <a:tabLst>
                <a:tab pos="329565" algn="l"/>
              </a:tabLst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Es una base de datos de información, relativa a los mecanismos de participación ciudadana, el cual será alimentado por los entes obligados en el Estado de Morelos al cumplimiento de los mismos. </a:t>
            </a:r>
            <a:endParaRPr lang="es-MX" b="1" spc="-10" dirty="0">
              <a:solidFill>
                <a:srgbClr val="7030A0"/>
              </a:solidFill>
              <a:latin typeface="Century Gothic" panose="020B050202020202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57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1320800" y="3378326"/>
            <a:ext cx="3385869" cy="1294009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09621"/>
              <a:ext cx="3232063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b="1" dirty="0" smtClean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CONFORME A LO PREVISTO EN EL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LIBRO SÉPTIMO DEL CÓDIGO ELECTORAL LOCAL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970984" y="652531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MEDIOS DE IMPUGNACIÓN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9134134" y="5557899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141-142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4743516" y="3825531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1320800" y="1417817"/>
            <a:ext cx="10515600" cy="13665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342900" marR="5715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actos, resoluciones, declaratorias y omisiones </a:t>
            </a:r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autoridades estatales, municipales y del IMPEPAC que intervengan en los mecanismos de participación ciudadana, podrán ser impugnados ante el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Tribunal Electoral del Estado de Morelos (TEEM).</a:t>
            </a:r>
            <a:endParaRPr lang="es-MX" b="1" dirty="0">
              <a:solidFill>
                <a:srgbClr val="D42B8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https://www.teem.gob.mx/imag/logo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74" y="3400209"/>
            <a:ext cx="2315815" cy="1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upo 42"/>
          <p:cNvGrpSpPr/>
          <p:nvPr/>
        </p:nvGrpSpPr>
        <p:grpSpPr>
          <a:xfrm>
            <a:off x="5345520" y="3341256"/>
            <a:ext cx="2886971" cy="552446"/>
            <a:chOff x="171929" y="152823"/>
            <a:chExt cx="5598881" cy="854980"/>
          </a:xfrm>
        </p:grpSpPr>
        <p:sp>
          <p:nvSpPr>
            <p:cNvPr id="44" name="Rectángulo redondeado 43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ctángulo 45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-RECURSO DE RECONSIDERACIÓN</a:t>
              </a: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5358433" y="4222568"/>
            <a:ext cx="2886971" cy="552446"/>
            <a:chOff x="171929" y="152823"/>
            <a:chExt cx="5598881" cy="854980"/>
          </a:xfrm>
        </p:grpSpPr>
        <p:sp>
          <p:nvSpPr>
            <p:cNvPr id="48" name="Rectángulo redondeado 47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ectángulo 5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</a:t>
              </a: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JDC (JUICIO PARA LA PROTECCIÓN DE LOS DERECHOS POLÍTICO ELECTORALES)</a:t>
              </a:r>
              <a:endParaRPr lang="es-MX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3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8">
            <a:extLst>
              <a:ext uri="{FF2B5EF4-FFF2-40B4-BE49-F238E27FC236}">
                <a16:creationId xmlns="" xmlns:a16="http://schemas.microsoft.com/office/drawing/2014/main" id="{CCEAF2DF-A1CA-A3CD-46FA-88E516D5D88A}"/>
              </a:ext>
            </a:extLst>
          </p:cNvPr>
          <p:cNvSpPr/>
          <p:nvPr/>
        </p:nvSpPr>
        <p:spPr>
          <a:xfrm flipH="1">
            <a:off x="181069" y="0"/>
            <a:ext cx="12192000" cy="6858000"/>
          </a:xfrm>
          <a:prstGeom prst="triangle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="" xmlns:a16="http://schemas.microsoft.com/office/drawing/2014/main" id="{F1678A21-C1F1-50E3-A97E-DC6B860ADDE0}"/>
              </a:ext>
            </a:extLst>
          </p:cNvPr>
          <p:cNvSpPr/>
          <p:nvPr/>
        </p:nvSpPr>
        <p:spPr>
          <a:xfrm>
            <a:off x="2935112" y="2178756"/>
            <a:ext cx="9256888" cy="2042182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任意多边形 17">
            <a:extLst>
              <a:ext uri="{FF2B5EF4-FFF2-40B4-BE49-F238E27FC236}">
                <a16:creationId xmlns="" xmlns:a16="http://schemas.microsoft.com/office/drawing/2014/main" id="{6BB31C05-3896-2660-8C20-67F5BD9150B9}"/>
              </a:ext>
            </a:extLst>
          </p:cNvPr>
          <p:cNvSpPr/>
          <p:nvPr/>
        </p:nvSpPr>
        <p:spPr>
          <a:xfrm>
            <a:off x="0" y="0"/>
            <a:ext cx="6843252" cy="6858000"/>
          </a:xfrm>
          <a:custGeom>
            <a:avLst/>
            <a:gdLst>
              <a:gd name="connsiteX0" fmla="*/ 0 w 6843252"/>
              <a:gd name="connsiteY0" fmla="*/ 0 h 6858000"/>
              <a:gd name="connsiteX1" fmla="*/ 1847786 w 6843252"/>
              <a:gd name="connsiteY1" fmla="*/ 0 h 6858000"/>
              <a:gd name="connsiteX2" fmla="*/ 6843252 w 6843252"/>
              <a:gd name="connsiteY2" fmla="*/ 6858000 h 6858000"/>
              <a:gd name="connsiteX3" fmla="*/ 0 w 68432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252" h="6858000">
                <a:moveTo>
                  <a:pt x="0" y="0"/>
                </a:moveTo>
                <a:lnTo>
                  <a:pt x="1847786" y="0"/>
                </a:lnTo>
                <a:lnTo>
                  <a:pt x="68432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2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任意多边形 12">
            <a:extLst>
              <a:ext uri="{FF2B5EF4-FFF2-40B4-BE49-F238E27FC236}">
                <a16:creationId xmlns="" xmlns:a16="http://schemas.microsoft.com/office/drawing/2014/main" id="{C69B6B60-CB58-BE2E-30EF-EFC159336DD8}"/>
              </a:ext>
            </a:extLst>
          </p:cNvPr>
          <p:cNvSpPr/>
          <p:nvPr/>
        </p:nvSpPr>
        <p:spPr>
          <a:xfrm>
            <a:off x="0" y="4127463"/>
            <a:ext cx="6843252" cy="2730537"/>
          </a:xfrm>
          <a:custGeom>
            <a:avLst/>
            <a:gdLst>
              <a:gd name="connsiteX0" fmla="*/ 4854289 w 6843252"/>
              <a:gd name="connsiteY0" fmla="*/ 0 h 2730537"/>
              <a:gd name="connsiteX1" fmla="*/ 6843252 w 6843252"/>
              <a:gd name="connsiteY1" fmla="*/ 2730537 h 2730537"/>
              <a:gd name="connsiteX2" fmla="*/ 0 w 6843252"/>
              <a:gd name="connsiteY2" fmla="*/ 2730537 h 273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43252" h="2730537">
                <a:moveTo>
                  <a:pt x="4854289" y="0"/>
                </a:moveTo>
                <a:lnTo>
                  <a:pt x="6843252" y="2730537"/>
                </a:lnTo>
                <a:lnTo>
                  <a:pt x="0" y="2730537"/>
                </a:lnTo>
                <a:close/>
              </a:path>
            </a:pathLst>
          </a:cu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 14">
            <a:extLst>
              <a:ext uri="{FF2B5EF4-FFF2-40B4-BE49-F238E27FC236}">
                <a16:creationId xmlns="" xmlns:a16="http://schemas.microsoft.com/office/drawing/2014/main" id="{686D0792-E36A-0EF7-1542-35C15208AC5B}"/>
              </a:ext>
            </a:extLst>
          </p:cNvPr>
          <p:cNvSpPr/>
          <p:nvPr/>
        </p:nvSpPr>
        <p:spPr>
          <a:xfrm>
            <a:off x="2146968" y="0"/>
            <a:ext cx="5467414" cy="6858000"/>
          </a:xfrm>
          <a:custGeom>
            <a:avLst/>
            <a:gdLst>
              <a:gd name="connsiteX0" fmla="*/ 0 w 5467414"/>
              <a:gd name="connsiteY0" fmla="*/ 0 h 6858000"/>
              <a:gd name="connsiteX1" fmla="*/ 471948 w 5467414"/>
              <a:gd name="connsiteY1" fmla="*/ 0 h 6858000"/>
              <a:gd name="connsiteX2" fmla="*/ 5467414 w 5467414"/>
              <a:gd name="connsiteY2" fmla="*/ 6858000 h 6858000"/>
              <a:gd name="connsiteX3" fmla="*/ 4995466 w 54674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7414" h="6858000">
                <a:moveTo>
                  <a:pt x="0" y="0"/>
                </a:moveTo>
                <a:lnTo>
                  <a:pt x="471948" y="0"/>
                </a:lnTo>
                <a:lnTo>
                  <a:pt x="5467414" y="6858000"/>
                </a:lnTo>
                <a:lnTo>
                  <a:pt x="4995466" y="6858000"/>
                </a:lnTo>
                <a:close/>
              </a:path>
            </a:pathLst>
          </a:custGeom>
          <a:solidFill>
            <a:srgbClr val="C1C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23">
            <a:extLst>
              <a:ext uri="{FF2B5EF4-FFF2-40B4-BE49-F238E27FC236}">
                <a16:creationId xmlns="" xmlns:a16="http://schemas.microsoft.com/office/drawing/2014/main" id="{6B88D9E6-C337-8426-EAAA-F7E2A82A6B2F}"/>
              </a:ext>
            </a:extLst>
          </p:cNvPr>
          <p:cNvSpPr txBox="1"/>
          <p:nvPr/>
        </p:nvSpPr>
        <p:spPr>
          <a:xfrm>
            <a:off x="4392822" y="2638818"/>
            <a:ext cx="750979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3200" b="1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¡</a:t>
            </a:r>
            <a:r>
              <a:rPr lang="en-US" altLang="zh-CN" sz="3200" b="1" noProof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MUCHAS GRACIAS POR SU ATENCIÓN!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</p:txBody>
      </p:sp>
      <p:sp>
        <p:nvSpPr>
          <p:cNvPr id="14" name="文本框 24">
            <a:extLst>
              <a:ext uri="{FF2B5EF4-FFF2-40B4-BE49-F238E27FC236}">
                <a16:creationId xmlns="" xmlns:a16="http://schemas.microsoft.com/office/drawing/2014/main" id="{9A598E10-F2AD-EFF7-1DC7-2FDF8D03A2B3}"/>
              </a:ext>
            </a:extLst>
          </p:cNvPr>
          <p:cNvSpPr txBox="1"/>
          <p:nvPr/>
        </p:nvSpPr>
        <p:spPr>
          <a:xfrm>
            <a:off x="7309281" y="5397139"/>
            <a:ext cx="43181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u="none" strike="noStrike" kern="1200" cap="none" spc="0" normalizeH="0" baseline="0" noProof="0" dirty="0" err="1">
                <a:ln>
                  <a:noFill/>
                </a:ln>
                <a:solidFill>
                  <a:srgbClr val="60269E"/>
                </a:solidFill>
                <a:effectLst/>
                <a:uLnTx/>
                <a:uFillTx/>
                <a:latin typeface="Gilroy Light" panose="00000400000000000000" pitchFamily="50" charset="0"/>
                <a:ea typeface="微软雅黑"/>
              </a:rPr>
              <a:t>www.impepac.mx</a:t>
            </a:r>
            <a:endParaRPr kumimoji="0" lang="en-US" altLang="zh-CN" b="1" u="none" strike="noStrike" kern="1200" cap="none" spc="0" normalizeH="0" baseline="0" noProof="0" dirty="0">
              <a:ln>
                <a:noFill/>
              </a:ln>
              <a:solidFill>
                <a:srgbClr val="60269E"/>
              </a:solidFill>
              <a:effectLst/>
              <a:uLnTx/>
              <a:uFillTx/>
              <a:latin typeface="Gilroy Light" panose="00000400000000000000" pitchFamily="50" charset="0"/>
              <a:ea typeface="微软雅黑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B64D9C9-0B88-FD50-1B15-85F75029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077" y="5824592"/>
            <a:ext cx="2643360" cy="5751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56" y="4269337"/>
            <a:ext cx="3809635" cy="12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8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47145" y="1734604"/>
            <a:ext cx="10341259" cy="2566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Conjunto de </a:t>
            </a:r>
            <a:r>
              <a:rPr lang="es-MX" sz="22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procesos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mediante los cuales la </a:t>
            </a:r>
            <a:r>
              <a:rPr lang="es-MX" sz="22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ciudadanía</a:t>
            </a:r>
            <a:r>
              <a:rPr lang="es-MX" sz="2200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ejerce su derecho a </a:t>
            </a:r>
            <a:r>
              <a:rPr lang="es-MX" sz="2200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incidir, participar y evaluar</a:t>
            </a:r>
            <a:r>
              <a:rPr lang="es-MX" sz="22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individual o colectivamente, el proceso de toma de </a:t>
            </a:r>
            <a:r>
              <a:rPr lang="es-MX" sz="22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decisiones públicas</a:t>
            </a:r>
            <a:r>
              <a:rPr lang="es-MX" sz="2200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 la formulación, ejecución y evaluación de las </a:t>
            </a:r>
            <a:r>
              <a:rPr lang="es-MX" sz="22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políticas, programas y actos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22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 gobierno estatal y </a:t>
            </a:r>
            <a:r>
              <a:rPr lang="es-MX" sz="2200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municipal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140039" y="1073816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Definición Mecanismos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9199" cy="1146629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947145" y="4504282"/>
            <a:ext cx="10048443" cy="1569311"/>
            <a:chOff x="944417" y="4275682"/>
            <a:chExt cx="10048443" cy="1569311"/>
          </a:xfrm>
        </p:grpSpPr>
        <p:pic>
          <p:nvPicPr>
            <p:cNvPr id="6" name="Picture 4" descr="Lista de verificación - Iconos gratis de interf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417" y="4305809"/>
              <a:ext cx="1493581" cy="149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Mecanismo - Iconos gratis de educació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289" y="4313548"/>
              <a:ext cx="1493581" cy="149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Autoridad - Iconos gratis de person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3549" y="4275682"/>
              <a:ext cx="1569311" cy="156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Comunidad - Iconos gratis de soci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705" y="4321286"/>
              <a:ext cx="1485843" cy="1485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Conector recto de flecha 9"/>
            <p:cNvCxnSpPr/>
            <p:nvPr/>
          </p:nvCxnSpPr>
          <p:spPr>
            <a:xfrm>
              <a:off x="2416023" y="5052600"/>
              <a:ext cx="1358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>
              <a:off x="5312976" y="5052600"/>
              <a:ext cx="1358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>
              <a:off x="8269436" y="5052600"/>
              <a:ext cx="1358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62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387" y="1073816"/>
            <a:ext cx="6442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Participación Ciudadana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9199" cy="1146629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947145" y="4504282"/>
            <a:ext cx="10048443" cy="1569311"/>
            <a:chOff x="944417" y="4275682"/>
            <a:chExt cx="10048443" cy="1569311"/>
          </a:xfrm>
        </p:grpSpPr>
        <p:pic>
          <p:nvPicPr>
            <p:cNvPr id="6" name="Picture 4" descr="Lista de verificación - Iconos gratis de interf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417" y="4305809"/>
              <a:ext cx="1493581" cy="149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Mecanismo - Iconos gratis de educació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289" y="4313548"/>
              <a:ext cx="1493581" cy="149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Autoridad - Iconos gratis de person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3549" y="4275682"/>
              <a:ext cx="1569311" cy="156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Comunidad - Iconos gratis de soci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705" y="4321286"/>
              <a:ext cx="1485843" cy="1485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Conector recto de flecha 9"/>
            <p:cNvCxnSpPr/>
            <p:nvPr/>
          </p:nvCxnSpPr>
          <p:spPr>
            <a:xfrm>
              <a:off x="2416023" y="5052600"/>
              <a:ext cx="1358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>
              <a:off x="5312976" y="5052600"/>
              <a:ext cx="1358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>
              <a:off x="8269436" y="5052600"/>
              <a:ext cx="1358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uadroTexto 12"/>
          <p:cNvSpPr txBox="1"/>
          <p:nvPr/>
        </p:nvSpPr>
        <p:spPr>
          <a:xfrm>
            <a:off x="947145" y="2220445"/>
            <a:ext cx="10341259" cy="155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Es un 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proceso de construcción colectiva, activa y </a:t>
            </a:r>
            <a:r>
              <a:rPr lang="es-MX" sz="22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constante en el cual la ciudadanía se involucra en 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 toma de decisiones, la vigilancia de la gestión pública y el uso de mecanismos de </a:t>
            </a:r>
            <a:r>
              <a:rPr lang="es-MX" sz="22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democracia</a:t>
            </a:r>
            <a:r>
              <a:rPr lang="es-MX" sz="2200" i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s-MX" sz="22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47432" y="2538614"/>
            <a:ext cx="3472322" cy="1591733"/>
            <a:chOff x="257966" y="2258247"/>
            <a:chExt cx="3472322" cy="1591733"/>
          </a:xfrm>
        </p:grpSpPr>
        <p:sp>
          <p:nvSpPr>
            <p:cNvPr id="2" name="Preparación 1"/>
            <p:cNvSpPr/>
            <p:nvPr/>
          </p:nvSpPr>
          <p:spPr>
            <a:xfrm>
              <a:off x="257966" y="2258247"/>
              <a:ext cx="3472322" cy="1591733"/>
            </a:xfrm>
            <a:prstGeom prst="flowChartPreparati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" name="object 2"/>
            <p:cNvSpPr txBox="1"/>
            <p:nvPr/>
          </p:nvSpPr>
          <p:spPr>
            <a:xfrm>
              <a:off x="446903" y="2606057"/>
              <a:ext cx="3094447" cy="9977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3200" spc="-10" dirty="0" smtClean="0">
                  <a:solidFill>
                    <a:schemeClr val="accent1">
                      <a:lumMod val="75000"/>
                    </a:schemeClr>
                  </a:solidFill>
                  <a:latin typeface="Arial Black"/>
                  <a:cs typeface="Arial Black"/>
                </a:rPr>
                <a:t>Finalidad de la PC</a:t>
              </a:r>
              <a:endParaRPr sz="32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7" name="Conector 6"/>
          <p:cNvSpPr/>
          <p:nvPr/>
        </p:nvSpPr>
        <p:spPr>
          <a:xfrm>
            <a:off x="3919225" y="1960720"/>
            <a:ext cx="714564" cy="48386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500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653564" y="1827076"/>
            <a:ext cx="7215491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2065" marR="332105" algn="just">
              <a:lnSpc>
                <a:spcPct val="100000"/>
              </a:lnSpc>
              <a:buSzPct val="77777"/>
              <a:tabLst>
                <a:tab pos="329565" algn="l"/>
              </a:tabLst>
            </a:pP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Impulsa el contacto y la colaboración directa entre ciudadanía-autoridad.</a:t>
            </a:r>
            <a:endParaRPr lang="es-MX" sz="2000" b="1" spc="-10" dirty="0">
              <a:solidFill>
                <a:srgbClr val="60269E"/>
              </a:solidFill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9" name="Conector 8"/>
          <p:cNvSpPr/>
          <p:nvPr/>
        </p:nvSpPr>
        <p:spPr>
          <a:xfrm>
            <a:off x="4596126" y="3084829"/>
            <a:ext cx="714564" cy="48386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500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0" name="Conector 9"/>
          <p:cNvSpPr/>
          <p:nvPr/>
        </p:nvSpPr>
        <p:spPr>
          <a:xfrm>
            <a:off x="3919225" y="4224380"/>
            <a:ext cx="714564" cy="48386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5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310690" y="3003594"/>
            <a:ext cx="667420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2065" marR="15875" algn="just">
              <a:lnSpc>
                <a:spcPct val="100000"/>
              </a:lnSpc>
              <a:buSzPct val="77777"/>
              <a:tabLst>
                <a:tab pos="329565" algn="l"/>
              </a:tabLst>
            </a:pPr>
            <a:r>
              <a:rPr lang="es-MX" sz="2000" b="1" dirty="0" smtClean="0">
                <a:solidFill>
                  <a:srgbClr val="60269E"/>
                </a:solidFill>
                <a:uFill>
                  <a:solidFill>
                    <a:srgbClr val="494949"/>
                  </a:solidFill>
                </a:uFill>
                <a:latin typeface="Century Gothic" panose="020B0502020202020204" pitchFamily="34" charset="0"/>
                <a:cs typeface="Arial MT"/>
              </a:rPr>
              <a:t>Mayor organización y participación de la ciudadanía.</a:t>
            </a:r>
            <a:endParaRPr lang="es-MX" sz="2000" b="1" spc="-10" dirty="0">
              <a:solidFill>
                <a:srgbClr val="60269E"/>
              </a:solidFill>
              <a:uFill>
                <a:solidFill>
                  <a:srgbClr val="494949"/>
                </a:solidFill>
              </a:uFill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53564" y="4147988"/>
            <a:ext cx="738877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2065" marR="282575" algn="just">
              <a:lnSpc>
                <a:spcPct val="100000"/>
              </a:lnSpc>
              <a:buSzPct val="77777"/>
              <a:tabLst>
                <a:tab pos="329565" algn="l"/>
              </a:tabLst>
            </a:pP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Consolida la democracia representativa y  fomenta la democracia participativa.</a:t>
            </a:r>
            <a:endParaRPr lang="es-MX" sz="2000" b="1" spc="-10" dirty="0">
              <a:solidFill>
                <a:srgbClr val="60269E"/>
              </a:solidFill>
              <a:latin typeface="Century Gothic" panose="020B0502020202020204" pitchFamily="34" charset="0"/>
              <a:cs typeface="Arial MT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213" y="1102056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AUTORIDADES EN MATERIA DE PARTICIPACIÓN CIUDADANA</a:t>
            </a:r>
            <a:endParaRPr lang="es-MX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9199" cy="1146629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439199" y="2858599"/>
            <a:ext cx="5706457" cy="2302012"/>
            <a:chOff x="2304432" y="2282866"/>
            <a:chExt cx="5706457" cy="2302012"/>
          </a:xfrm>
        </p:grpSpPr>
        <p:grpSp>
          <p:nvGrpSpPr>
            <p:cNvPr id="7" name="Grupo 6"/>
            <p:cNvGrpSpPr/>
            <p:nvPr/>
          </p:nvGrpSpPr>
          <p:grpSpPr>
            <a:xfrm>
              <a:off x="2304432" y="2282866"/>
              <a:ext cx="1461465" cy="2302012"/>
              <a:chOff x="1474374" y="2211619"/>
              <a:chExt cx="1461465" cy="2302012"/>
            </a:xfrm>
          </p:grpSpPr>
          <p:sp>
            <p:nvSpPr>
              <p:cNvPr id="19" name="Elipse 18"/>
              <p:cNvSpPr/>
              <p:nvPr/>
            </p:nvSpPr>
            <p:spPr>
              <a:xfrm>
                <a:off x="1618821" y="2211619"/>
                <a:ext cx="1192176" cy="168935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1034" name="Picture 10" descr="Icono de Edificio del gobierno Basic Miscellany Lineal Color | Freepik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239" y="2402944"/>
                <a:ext cx="867340" cy="1073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CuadroTexto 25"/>
              <p:cNvSpPr txBox="1"/>
              <p:nvPr/>
            </p:nvSpPr>
            <p:spPr>
              <a:xfrm>
                <a:off x="1474374" y="3928856"/>
                <a:ext cx="14614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>
                    <a:latin typeface="Century Gothic" panose="020B0502020202020204" pitchFamily="34" charset="0"/>
                  </a:rPr>
                  <a:t>Congreso del Estado</a:t>
                </a:r>
                <a:endParaRPr lang="es-MX" sz="16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3804932" y="2282866"/>
              <a:ext cx="1600164" cy="2199638"/>
              <a:chOff x="3232433" y="2159908"/>
              <a:chExt cx="1600164" cy="2199638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3293044" y="2159908"/>
                <a:ext cx="1192176" cy="168935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1042" name="Picture 18" descr="IMPEPAC |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2433" y="2547480"/>
                <a:ext cx="1446926" cy="914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CuadroTexto 27"/>
              <p:cNvSpPr txBox="1"/>
              <p:nvPr/>
            </p:nvSpPr>
            <p:spPr>
              <a:xfrm>
                <a:off x="3371132" y="4020992"/>
                <a:ext cx="14614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 smtClean="0">
                    <a:latin typeface="Century Gothic" panose="020B0502020202020204" pitchFamily="34" charset="0"/>
                  </a:rPr>
                  <a:t>IMPEPAC</a:t>
                </a:r>
                <a:endParaRPr lang="es-MX" sz="16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" name="Grupo 2"/>
            <p:cNvGrpSpPr/>
            <p:nvPr/>
          </p:nvGrpSpPr>
          <p:grpSpPr>
            <a:xfrm>
              <a:off x="6549424" y="2282866"/>
              <a:ext cx="1461465" cy="2200170"/>
              <a:chOff x="9700798" y="3212012"/>
              <a:chExt cx="1461465" cy="2200170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9835443" y="3212012"/>
                <a:ext cx="1192176" cy="168935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9700798" y="5073628"/>
                <a:ext cx="14614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>
                    <a:latin typeface="Century Gothic" panose="020B0502020202020204" pitchFamily="34" charset="0"/>
                  </a:rPr>
                  <a:t>TEEM</a:t>
                </a:r>
                <a:endParaRPr lang="es-MX" sz="1400" b="1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5" name="Picture 2" descr="https://www.teem.gob.mx/imag/logoE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5987" y="3642991"/>
                <a:ext cx="1198179" cy="827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upo 4"/>
            <p:cNvGrpSpPr/>
            <p:nvPr/>
          </p:nvGrpSpPr>
          <p:grpSpPr>
            <a:xfrm>
              <a:off x="4922047" y="2282866"/>
              <a:ext cx="1761127" cy="2174063"/>
              <a:chOff x="6196771" y="2122042"/>
              <a:chExt cx="1761127" cy="2174063"/>
            </a:xfrm>
          </p:grpSpPr>
          <p:sp>
            <p:nvSpPr>
              <p:cNvPr id="22" name="Elipse 21"/>
              <p:cNvSpPr/>
              <p:nvPr/>
            </p:nvSpPr>
            <p:spPr>
              <a:xfrm>
                <a:off x="6482970" y="2122042"/>
                <a:ext cx="1192176" cy="168935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6196771" y="3957551"/>
                <a:ext cx="17611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>
                    <a:latin typeface="Century Gothic" panose="020B0502020202020204" pitchFamily="34" charset="0"/>
                  </a:rPr>
                  <a:t>IMIPE*</a:t>
                </a:r>
                <a:endParaRPr lang="es-MX" sz="1400" b="1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1" name="Picture 18" descr="Recibir - Iconos gratis de manos y gesto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5517" y="2503041"/>
                <a:ext cx="863636" cy="863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CuadroTexto 8"/>
          <p:cNvSpPr txBox="1"/>
          <p:nvPr/>
        </p:nvSpPr>
        <p:spPr>
          <a:xfrm>
            <a:off x="5596398" y="5566389"/>
            <a:ext cx="629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Nota:</a:t>
            </a:r>
            <a:r>
              <a:rPr lang="es-MX" sz="1200" dirty="0" smtClean="0">
                <a:latin typeface="Century Gothic" panose="020B0502020202020204" pitchFamily="34" charset="0"/>
              </a:rPr>
              <a:t> </a:t>
            </a:r>
            <a:r>
              <a:rPr lang="es-MX" sz="1200" b="1" dirty="0" smtClean="0">
                <a:latin typeface="Century Gothic" panose="020B0502020202020204" pitchFamily="34" charset="0"/>
              </a:rPr>
              <a:t>Mediante Decreto 1105 publicado en el Periódico “Tierra y Libertad”, de fecha 27 de enero 2026, se formalizó la extinción del Instituto Morelense de Información Pública y Estadística (IMIPE).</a:t>
            </a:r>
            <a:endParaRPr lang="es-MX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-301504" y="218087"/>
            <a:ext cx="762783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algn="just">
              <a:lnSpc>
                <a:spcPct val="100000"/>
              </a:lnSpc>
              <a:spcBef>
                <a:spcPts val="5"/>
              </a:spcBef>
            </a:pPr>
            <a:endParaRPr sz="1800" b="1" dirty="0">
              <a:solidFill>
                <a:srgbClr val="60269E"/>
              </a:solidFill>
              <a:latin typeface="Century Gothic" panose="020B0502020202020204" pitchFamily="34" charset="0"/>
              <a:cs typeface="Arial MT"/>
            </a:endParaRPr>
          </a:p>
          <a:p>
            <a:pPr marL="329565" marR="15875" indent="-317500" algn="just">
              <a:lnSpc>
                <a:spcPct val="100000"/>
              </a:lnSpc>
              <a:buSzPct val="77777"/>
              <a:buChar char="●"/>
              <a:tabLst>
                <a:tab pos="329565" algn="l"/>
              </a:tabLst>
            </a:pPr>
            <a:endParaRPr sz="1800" b="1" dirty="0">
              <a:solidFill>
                <a:srgbClr val="60269E"/>
              </a:solidFill>
              <a:latin typeface="Century Gothic" panose="020B0502020202020204" pitchFamily="34" charset="0"/>
              <a:cs typeface="Arial MT"/>
            </a:endParaRPr>
          </a:p>
          <a:p>
            <a:pPr marL="329565" marR="282575" indent="-317500" algn="just">
              <a:lnSpc>
                <a:spcPct val="100000"/>
              </a:lnSpc>
              <a:buSzPct val="77777"/>
              <a:buChar char="●"/>
              <a:tabLst>
                <a:tab pos="329565" algn="l"/>
              </a:tabLst>
            </a:pPr>
            <a:endParaRPr sz="1800" b="1" dirty="0" smtClean="0">
              <a:solidFill>
                <a:srgbClr val="60269E"/>
              </a:solidFill>
              <a:latin typeface="Century Gothic" panose="020B0502020202020204" pitchFamily="34" charset="0"/>
              <a:cs typeface="Arial MT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753780" y="2563600"/>
            <a:ext cx="3987030" cy="1325563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Papel del IMPEPAC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21998" y="444387"/>
            <a:ext cx="56141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Autoridad </a:t>
            </a:r>
            <a:r>
              <a:rPr lang="es-MX" sz="2000" b="1" dirty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materia electoral y </a:t>
            </a:r>
            <a:r>
              <a:rPr lang="es-MX" sz="2000" b="1" u="sng" dirty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participación ciudadana</a:t>
            </a:r>
            <a:r>
              <a:rPr lang="es-MX" sz="2000" b="1" u="sng" dirty="0" smtClean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MX" dirty="0">
              <a:solidFill>
                <a:srgbClr val="D42B8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Autónomo en su funcionamiento.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271139" y="2702392"/>
            <a:ext cx="57853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Calificar la procedencia o improcedencia de las solicitudes de mecanismos de participación ciudadana.</a:t>
            </a:r>
            <a:endParaRPr lang="es-MX" dirty="0">
              <a:solidFill>
                <a:srgbClr val="D42B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555998" y="4838825"/>
            <a:ext cx="758613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Preparar, organizar, desarrollar y realizar el cómputo de los votos y declaración de resultados de los mecanismos de participación ciudadana que correspondan.</a:t>
            </a:r>
            <a:endParaRPr lang="es-MX" dirty="0">
              <a:solidFill>
                <a:srgbClr val="D42B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Flecha doblada 20"/>
          <p:cNvSpPr/>
          <p:nvPr/>
        </p:nvSpPr>
        <p:spPr>
          <a:xfrm>
            <a:off x="2985965" y="864140"/>
            <a:ext cx="635144" cy="170101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2" name="Flecha doblada 21"/>
          <p:cNvSpPr/>
          <p:nvPr/>
        </p:nvSpPr>
        <p:spPr>
          <a:xfrm rot="10800000" flipH="1">
            <a:off x="2977929" y="3889163"/>
            <a:ext cx="643180" cy="1708707"/>
          </a:xfrm>
          <a:prstGeom prst="bentArrow">
            <a:avLst>
              <a:gd name="adj1" fmla="val 25000"/>
              <a:gd name="adj2" fmla="val 28614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4740810" y="3020916"/>
            <a:ext cx="1340042" cy="38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6" descr="Mecanismo - Iconos gratis de educa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542" y="5487705"/>
            <a:ext cx="1010563" cy="101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ista de verificación - Iconos gratis de interf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73" y="3593555"/>
            <a:ext cx="1100127" cy="11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ooperación - Iconos gratis de negocios y finanz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51" y="1053863"/>
            <a:ext cx="1321569" cy="13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3855109" y="218997"/>
            <a:ext cx="4367109" cy="1014307"/>
            <a:chOff x="196970" y="152823"/>
            <a:chExt cx="5613042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211131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0" y="177865"/>
              <a:ext cx="5548795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MECANISMOS DE PARTICIPACIÓN CIUDADANA EN MORELOS</a:t>
              </a:r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4279931" y="1356006"/>
            <a:ext cx="3467477" cy="646331"/>
          </a:xfrm>
          <a:prstGeom prst="rect">
            <a:avLst/>
          </a:prstGeom>
          <a:solidFill>
            <a:srgbClr val="6026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Artículo 19 Bis de </a:t>
            </a:r>
            <a:r>
              <a:rPr lang="es-MX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 Constitución </a:t>
            </a:r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Local</a:t>
            </a:r>
          </a:p>
        </p:txBody>
      </p:sp>
      <p:graphicFrame>
        <p:nvGraphicFramePr>
          <p:cNvPr id="42" name="Diagrama 41"/>
          <p:cNvGraphicFramePr/>
          <p:nvPr>
            <p:extLst>
              <p:ext uri="{D42A27DB-BD31-4B8C-83A1-F6EECF244321}">
                <p14:modId xmlns:p14="http://schemas.microsoft.com/office/powerpoint/2010/main" val="2460735862"/>
              </p:ext>
            </p:extLst>
          </p:nvPr>
        </p:nvGraphicFramePr>
        <p:xfrm>
          <a:off x="1168393" y="1696105"/>
          <a:ext cx="10143066" cy="4910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Octágono 44"/>
          <p:cNvSpPr/>
          <p:nvPr/>
        </p:nvSpPr>
        <p:spPr>
          <a:xfrm>
            <a:off x="992339" y="2087003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1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76" name="Octágono 75"/>
          <p:cNvSpPr/>
          <p:nvPr/>
        </p:nvSpPr>
        <p:spPr>
          <a:xfrm>
            <a:off x="3095019" y="2091206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2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77" name="Octágono 76"/>
          <p:cNvSpPr/>
          <p:nvPr/>
        </p:nvSpPr>
        <p:spPr>
          <a:xfrm>
            <a:off x="5113033" y="2087002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3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78" name="Octágono 77"/>
          <p:cNvSpPr/>
          <p:nvPr/>
        </p:nvSpPr>
        <p:spPr>
          <a:xfrm>
            <a:off x="3083444" y="3509097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7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79" name="Octágono 78"/>
          <p:cNvSpPr/>
          <p:nvPr/>
        </p:nvSpPr>
        <p:spPr>
          <a:xfrm>
            <a:off x="9304330" y="2087002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5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80" name="Octágono 79"/>
          <p:cNvSpPr/>
          <p:nvPr/>
        </p:nvSpPr>
        <p:spPr>
          <a:xfrm>
            <a:off x="7251696" y="2091175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4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81" name="Octágono 80"/>
          <p:cNvSpPr/>
          <p:nvPr/>
        </p:nvSpPr>
        <p:spPr>
          <a:xfrm>
            <a:off x="1977419" y="4810216"/>
            <a:ext cx="544366" cy="38946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11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sp>
        <p:nvSpPr>
          <p:cNvPr id="82" name="Octágono 81"/>
          <p:cNvSpPr/>
          <p:nvPr/>
        </p:nvSpPr>
        <p:spPr>
          <a:xfrm>
            <a:off x="992339" y="3509098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6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83" name="Octágono 82"/>
          <p:cNvSpPr/>
          <p:nvPr/>
        </p:nvSpPr>
        <p:spPr>
          <a:xfrm>
            <a:off x="6226467" y="4810214"/>
            <a:ext cx="498183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13</a:t>
            </a:r>
            <a:endParaRPr lang="es-MX" sz="1200" b="1" dirty="0">
              <a:latin typeface="Century Gothic" panose="020B0502020202020204" pitchFamily="34" charset="0"/>
            </a:endParaRPr>
          </a:p>
        </p:txBody>
      </p:sp>
      <p:sp>
        <p:nvSpPr>
          <p:cNvPr id="84" name="Octágono 83"/>
          <p:cNvSpPr/>
          <p:nvPr/>
        </p:nvSpPr>
        <p:spPr>
          <a:xfrm>
            <a:off x="4118835" y="4781539"/>
            <a:ext cx="510582" cy="41814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12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sp>
        <p:nvSpPr>
          <p:cNvPr id="85" name="Octágono 84"/>
          <p:cNvSpPr/>
          <p:nvPr/>
        </p:nvSpPr>
        <p:spPr>
          <a:xfrm>
            <a:off x="9281576" y="3505738"/>
            <a:ext cx="500599" cy="39479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10</a:t>
            </a:r>
            <a:endParaRPr lang="es-MX" sz="1100" b="1" dirty="0">
              <a:latin typeface="Century Gothic" panose="020B0502020202020204" pitchFamily="34" charset="0"/>
            </a:endParaRPr>
          </a:p>
        </p:txBody>
      </p:sp>
      <p:sp>
        <p:nvSpPr>
          <p:cNvPr id="86" name="Octágono 85"/>
          <p:cNvSpPr/>
          <p:nvPr/>
        </p:nvSpPr>
        <p:spPr>
          <a:xfrm>
            <a:off x="7251696" y="3505737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9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87" name="Octágono 86"/>
          <p:cNvSpPr/>
          <p:nvPr/>
        </p:nvSpPr>
        <p:spPr>
          <a:xfrm>
            <a:off x="5150895" y="3511784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8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88" name="Octágono 87"/>
          <p:cNvSpPr/>
          <p:nvPr/>
        </p:nvSpPr>
        <p:spPr>
          <a:xfrm>
            <a:off x="8321700" y="4810214"/>
            <a:ext cx="517500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14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DEL PLEBISCITO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latin typeface="Century Gothic" panose="020B0502020202020204" pitchFamily="34" charset="0"/>
                </a:rPr>
                <a:t>CONSULTAR A LA CIUDADANÍA SOBRE SU </a:t>
              </a:r>
              <a:r>
                <a:rPr lang="es-MX" sz="1400" b="1" kern="1200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APROBACIÓN O RECHAZO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ACTOS O DECISIONES </a:t>
              </a:r>
              <a:r>
                <a:rPr lang="es-MX" sz="1400" b="1" kern="1200" dirty="0" smtClean="0">
                  <a:latin typeface="Century Gothic" panose="020B0502020202020204" pitchFamily="34" charset="0"/>
                </a:rPr>
                <a:t>TRASCENDENTALES PARA LA VIDA PÚBLICA Y EL INTERÉS SOCIAL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6" y="949278"/>
            <a:ext cx="2489090" cy="586613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¿DE QUIÉN?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242585"/>
            <a:ext cx="4693111" cy="409137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500858" y="4965285"/>
            <a:ext cx="2166051" cy="813547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latin typeface="Century Gothic" panose="020B0502020202020204" pitchFamily="34" charset="0"/>
                </a:rPr>
                <a:t>DE MANERA </a:t>
              </a:r>
              <a:r>
                <a:rPr lang="es-MX" sz="1400" b="1" kern="1200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PREVIA</a:t>
              </a:r>
              <a:r>
                <a:rPr lang="es-MX" sz="1400" b="1" kern="1200" dirty="0" smtClean="0">
                  <a:latin typeface="Century Gothic" panose="020B0502020202020204" pitchFamily="34" charset="0"/>
                </a:rPr>
                <a:t> A SU EJECUCIÓN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41" name="Picture 8" descr="Autoridad - Iconos gratis de perso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37" y="2907468"/>
            <a:ext cx="1569311" cy="15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7487768" y="1812507"/>
            <a:ext cx="4309812" cy="1909274"/>
            <a:chOff x="7251530" y="2295022"/>
            <a:chExt cx="4932122" cy="2401513"/>
          </a:xfrm>
        </p:grpSpPr>
        <p:sp>
          <p:nvSpPr>
            <p:cNvPr id="42" name="Elipse 41"/>
            <p:cNvSpPr/>
            <p:nvPr/>
          </p:nvSpPr>
          <p:spPr>
            <a:xfrm>
              <a:off x="7395102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3" name="Picture 8" descr="Business Women Icon SVG Vector &amp; PNG Free Download | UXW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556" y="2450737"/>
              <a:ext cx="1026501" cy="115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Elipse 43"/>
            <p:cNvSpPr/>
            <p:nvPr/>
          </p:nvSpPr>
          <p:spPr>
            <a:xfrm>
              <a:off x="9004128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Elipse 45"/>
            <p:cNvSpPr/>
            <p:nvPr/>
          </p:nvSpPr>
          <p:spPr>
            <a:xfrm>
              <a:off x="10707001" y="2349067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7" name="Picture 10" descr="Icono de Edificio del gobierno Basic Miscellany Lineal Color | Freepi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012" y="2513400"/>
              <a:ext cx="867340" cy="107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0" descr="Ayuntamiento - Iconos gratis de edifici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373" y="2528221"/>
              <a:ext cx="895432" cy="11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CuadroTexto 50"/>
            <p:cNvSpPr txBox="1"/>
            <p:nvPr/>
          </p:nvSpPr>
          <p:spPr>
            <a:xfrm>
              <a:off x="7251530" y="4038421"/>
              <a:ext cx="1602433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Poder Ejecutivo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8835438" y="4038421"/>
              <a:ext cx="1461465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Congreso del Estado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10422525" y="4283713"/>
              <a:ext cx="1761127" cy="38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anose="020B0502020202020204" pitchFamily="34" charset="0"/>
                </a:rPr>
                <a:t>Ayuntamientos</a:t>
              </a:r>
              <a:endParaRPr lang="es-MX" sz="12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54" name="Picture 8" descr="Símbolo de búsqueda de lupa de dibujos animados lindo | Vector Prem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9" y="808842"/>
            <a:ext cx="1313914" cy="13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784276" y="151396"/>
            <a:ext cx="223190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Plebiscito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ítulo 1"/>
          <p:cNvSpPr>
            <a:spLocks noGrp="1"/>
          </p:cNvSpPr>
          <p:nvPr>
            <p:ph type="title"/>
          </p:nvPr>
        </p:nvSpPr>
        <p:spPr>
          <a:xfrm>
            <a:off x="8373884" y="4180044"/>
            <a:ext cx="2489542" cy="967539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/>
            </a:r>
            <a:b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</a:br>
            <a: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estatal y municipal*</a:t>
            </a:r>
            <a:endParaRPr lang="es-MX" sz="1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188212" y="4294481"/>
            <a:ext cx="2731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*Ámbito de aplicación</a:t>
            </a:r>
            <a:endParaRPr lang="es-MX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9793525" y="5649430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16-28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3418</TotalTime>
  <Words>1495</Words>
  <Application>Microsoft Office PowerPoint</Application>
  <PresentationFormat>Panorámica</PresentationFormat>
  <Paragraphs>267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微软雅黑</vt:lpstr>
      <vt:lpstr>Arial</vt:lpstr>
      <vt:lpstr>Arial Black</vt:lpstr>
      <vt:lpstr>Arial MT</vt:lpstr>
      <vt:lpstr>Calibri</vt:lpstr>
      <vt:lpstr>Candara</vt:lpstr>
      <vt:lpstr>Century Gothic</vt:lpstr>
      <vt:lpstr>Gilroy Light</vt:lpstr>
      <vt:lpstr>华文楷体</vt:lpstr>
      <vt:lpstr>Times New Roman</vt:lpstr>
      <vt:lpstr>Wingdings</vt:lpstr>
      <vt:lpstr>Tema de Office</vt:lpstr>
      <vt:lpstr>Mecanismos de Participación Ciudadana en Morelos</vt:lpstr>
      <vt:lpstr>Presentación de PowerPoint</vt:lpstr>
      <vt:lpstr>Presentación de PowerPoint</vt:lpstr>
      <vt:lpstr>Presentación de PowerPoint</vt:lpstr>
      <vt:lpstr>Presentación de PowerPoint</vt:lpstr>
      <vt:lpstr>AUTORIDADES EN MATERIA DE PARTICIPACIÓN CIUDADANA</vt:lpstr>
      <vt:lpstr>Papel del IMPEPAC</vt:lpstr>
      <vt:lpstr>Presentación de PowerPoint</vt:lpstr>
      <vt:lpstr> estatal y municipal*</vt:lpstr>
      <vt:lpstr> estatal y municipal*</vt:lpstr>
      <vt:lpstr> estatal y municipal*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EN MATERIA DE PARIDAD DEL PROCESO ELECTORAL 2023-2024 EN EL ESTADO DE MORELOS.</dc:title>
  <dc:creator>Microsoft Office User</dc:creator>
  <cp:lastModifiedBy>IEE21</cp:lastModifiedBy>
  <cp:revision>185</cp:revision>
  <cp:lastPrinted>2026-03-11T04:52:25Z</cp:lastPrinted>
  <dcterms:created xsi:type="dcterms:W3CDTF">2024-08-20T00:48:54Z</dcterms:created>
  <dcterms:modified xsi:type="dcterms:W3CDTF">2026-04-07T20:00:17Z</dcterms:modified>
</cp:coreProperties>
</file>